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4" r:id="rId2"/>
    <p:sldMasterId id="2147483690" r:id="rId3"/>
    <p:sldMasterId id="2147483696" r:id="rId4"/>
    <p:sldMasterId id="2147483702" r:id="rId5"/>
    <p:sldMasterId id="2147483714" r:id="rId6"/>
    <p:sldMasterId id="2147483744" r:id="rId7"/>
    <p:sldMasterId id="2147483750" r:id="rId8"/>
    <p:sldMasterId id="2147483762" r:id="rId9"/>
  </p:sldMasterIdLst>
  <p:notesMasterIdLst>
    <p:notesMasterId r:id="rId39"/>
  </p:notesMasterIdLst>
  <p:sldIdLst>
    <p:sldId id="897" r:id="rId10"/>
    <p:sldId id="957" r:id="rId11"/>
    <p:sldId id="900" r:id="rId12"/>
    <p:sldId id="1150" r:id="rId13"/>
    <p:sldId id="1157" r:id="rId14"/>
    <p:sldId id="1158" r:id="rId15"/>
    <p:sldId id="1159" r:id="rId16"/>
    <p:sldId id="1160" r:id="rId17"/>
    <p:sldId id="1161" r:id="rId18"/>
    <p:sldId id="1162" r:id="rId19"/>
    <p:sldId id="1163" r:id="rId20"/>
    <p:sldId id="1165" r:id="rId21"/>
    <p:sldId id="1166" r:id="rId22"/>
    <p:sldId id="1167" r:id="rId23"/>
    <p:sldId id="1168" r:id="rId24"/>
    <p:sldId id="1125" r:id="rId25"/>
    <p:sldId id="1151" r:id="rId26"/>
    <p:sldId id="1126" r:id="rId27"/>
    <p:sldId id="1127" r:id="rId28"/>
    <p:sldId id="1152" r:id="rId29"/>
    <p:sldId id="1169" r:id="rId30"/>
    <p:sldId id="1170" r:id="rId31"/>
    <p:sldId id="1171" r:id="rId32"/>
    <p:sldId id="1153" r:id="rId33"/>
    <p:sldId id="1172" r:id="rId34"/>
    <p:sldId id="1130" r:id="rId35"/>
    <p:sldId id="1173" r:id="rId36"/>
    <p:sldId id="1156" r:id="rId37"/>
    <p:sldId id="902" r:id="rId38"/>
  </p:sldIdLst>
  <p:sldSz cx="12192000" cy="6858000"/>
  <p:notesSz cx="6797675" cy="9928225"/>
  <p:defaultTextStyle>
    <a:defPPr>
      <a:defRPr lang="zh-CN"/>
    </a:defPPr>
    <a:lvl1pPr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defRPr sz="3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32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 xmlns:p15="http://schemas.microsoft.com/office/powerpoint/2012/main">
        <p15:guide id="1" orient="horz" pos="1544">
          <p15:clr>
            <a:srgbClr val="A4A3A4"/>
          </p15:clr>
        </p15:guide>
        <p15:guide id="2" pos="1857">
          <p15:clr>
            <a:srgbClr val="A4A3A4"/>
          </p15:clr>
        </p15:guide>
        <p15:guide id="3" pos="7513">
          <p15:clr>
            <a:srgbClr val="A4A3A4"/>
          </p15:clr>
        </p15:guide>
      </p15:sldGuideLst>
    </p:ext>
    <p:ext uri="{2D200454-40CA-4A62-9FC3-DE9A4176ACB9}">
      <p15:notesGuideLst xmlns="" xmlns:p15="http://schemas.microsoft.com/office/powerpoint/2012/main">
        <p15:guide id="1" orient="horz" pos="3108">
          <p15:clr>
            <a:srgbClr val="A4A3A4"/>
          </p15:clr>
        </p15:guide>
        <p15:guide id="2" pos="21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0000"/>
    <a:srgbClr val="0000FF"/>
    <a:srgbClr val="FF00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45" autoAdjust="0"/>
  </p:normalViewPr>
  <p:slideViewPr>
    <p:cSldViewPr snapToObjects="1">
      <p:cViewPr varScale="1">
        <p:scale>
          <a:sx n="64" d="100"/>
          <a:sy n="64" d="100"/>
        </p:scale>
        <p:origin x="-960" y="-96"/>
      </p:cViewPr>
      <p:guideLst>
        <p:guide orient="horz" pos="1544"/>
        <p:guide pos="1857"/>
        <p:guide pos="7513"/>
      </p:guideLst>
    </p:cSldViewPr>
  </p:slideViewPr>
  <p:notesTextViewPr>
    <p:cViewPr>
      <p:scale>
        <a:sx n="100" d="100"/>
        <a:sy n="100" d="100"/>
      </p:scale>
      <p:origin x="0" y="0"/>
    </p:cViewPr>
  </p:notesTextViewPr>
  <p:notesViewPr>
    <p:cSldViewPr snapToObjects="1">
      <p:cViewPr varScale="1">
        <p:scale>
          <a:sx n="50" d="100"/>
          <a:sy n="50" d="100"/>
        </p:scale>
        <p:origin x="-2772" y="-102"/>
      </p:cViewPr>
      <p:guideLst>
        <p:guide orient="horz" pos="3108"/>
        <p:guide pos="2118"/>
      </p:guideLst>
    </p:cSldViewPr>
  </p:notesViewPr>
  <p:gridSpacing cx="72033" cy="72033"/>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idx="4294967295"/>
          </p:nvPr>
        </p:nvSpPr>
        <p:spPr bwMode="auto">
          <a:xfrm>
            <a:off x="0" y="0"/>
            <a:ext cx="2946400" cy="496888"/>
          </a:xfrm>
          <a:prstGeom prst="rect">
            <a:avLst/>
          </a:prstGeom>
          <a:noFill/>
          <a:ln w="9525">
            <a:noFill/>
            <a:miter lim="800000"/>
          </a:ln>
        </p:spPr>
        <p:txBody>
          <a:bodyPr vert="horz" wrap="square" lIns="91428" tIns="45714" rIns="91428" bIns="45714" numCol="1" anchor="t" anchorCtr="0" compatLnSpc="1"/>
          <a:lstStyle>
            <a:lvl1pPr eaLnBrk="0" hangingPunct="0">
              <a:defRPr>
                <a:latin typeface="Arial" panose="020B0604020202020204" pitchFamily="34" charset="0"/>
                <a:ea typeface="+mn-ea"/>
              </a:defRPr>
            </a:lvl1pPr>
          </a:lstStyle>
          <a:p>
            <a:pPr>
              <a:defRPr/>
            </a:pPr>
            <a:endParaRPr lang="zh-CN" altLang="zh-CN"/>
          </a:p>
        </p:txBody>
      </p:sp>
      <p:sp>
        <p:nvSpPr>
          <p:cNvPr id="3075" name="Rectangle 3"/>
          <p:cNvSpPr>
            <a:spLocks noGrp="1" noChangeArrowheads="1"/>
          </p:cNvSpPr>
          <p:nvPr>
            <p:ph type="dt" idx="1"/>
          </p:nvPr>
        </p:nvSpPr>
        <p:spPr bwMode="auto">
          <a:xfrm>
            <a:off x="3851275" y="0"/>
            <a:ext cx="2946400" cy="496888"/>
          </a:xfrm>
          <a:prstGeom prst="rect">
            <a:avLst/>
          </a:prstGeom>
          <a:noFill/>
          <a:ln w="9525">
            <a:noFill/>
            <a:miter lim="800000"/>
          </a:ln>
        </p:spPr>
        <p:txBody>
          <a:bodyPr vert="horz" wrap="square" lIns="91428" tIns="45714" rIns="91428" bIns="45714" numCol="1" anchor="t" anchorCtr="0" compatLnSpc="1"/>
          <a:lstStyle>
            <a:lvl1pPr eaLnBrk="0" hangingPunct="0">
              <a:defRPr>
                <a:latin typeface="Arial" panose="020B0604020202020204" pitchFamily="34" charset="0"/>
                <a:ea typeface="+mn-ea"/>
              </a:defRPr>
            </a:lvl1pPr>
          </a:lstStyle>
          <a:p>
            <a:pPr>
              <a:defRPr/>
            </a:pPr>
            <a:endParaRPr lang="zh-CN" altLang="zh-CN"/>
          </a:p>
        </p:txBody>
      </p:sp>
      <p:sp>
        <p:nvSpPr>
          <p:cNvPr id="28676" name="Rectangle 4"/>
          <p:cNvSpPr>
            <a:spLocks noGrp="1" noRot="1" noChangeAspect="1" noChangeArrowheads="1" noTextEdit="1"/>
          </p:cNvSpPr>
          <p:nvPr>
            <p:ph type="sldImg" idx="2"/>
          </p:nvPr>
        </p:nvSpPr>
        <p:spPr bwMode="auto">
          <a:xfrm>
            <a:off x="90488" y="744538"/>
            <a:ext cx="6616700"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Rot="1" noChangeAspect="1" noChangeArrowheads="1" noTextEdit="1"/>
          </p:cNvSpPr>
          <p:nvPr>
            <p:ph type="body" sz="quarter" idx="3"/>
          </p:nvPr>
        </p:nvSpPr>
        <p:spPr bwMode="auto">
          <a:xfrm>
            <a:off x="906463" y="4716463"/>
            <a:ext cx="4984750" cy="4467225"/>
          </a:xfrm>
          <a:prstGeom prst="rect">
            <a:avLst/>
          </a:prstGeom>
          <a:noFill/>
          <a:ln w="9525">
            <a:noFill/>
            <a:miter lim="800000"/>
          </a:ln>
        </p:spPr>
        <p:txBody>
          <a:bodyPr vert="horz" wrap="square" lIns="91428" tIns="45714" rIns="91428" bIns="45714" numCol="1" anchor="t" anchorCtr="0" compatLnSpc="1"/>
          <a:lstStyle/>
          <a:p>
            <a:pPr lvl="0"/>
            <a:r>
              <a:rPr lang="zh-CN" altLang="zh-CN" noProof="0" smtClean="0"/>
              <a:t>                                                   </a:t>
            </a:r>
          </a:p>
          <a:p>
            <a:pPr lvl="1"/>
            <a:r>
              <a:rPr lang="zh-CN" altLang="zh-CN" noProof="0" smtClean="0"/>
              <a:t>               </a:t>
            </a:r>
          </a:p>
          <a:p>
            <a:pPr lvl="2"/>
            <a:r>
              <a:rPr lang="zh-CN" altLang="zh-CN" noProof="0" smtClean="0"/>
              <a:t>                </a:t>
            </a:r>
          </a:p>
          <a:p>
            <a:pPr lvl="3"/>
            <a:r>
              <a:rPr lang="zh-CN" altLang="zh-CN" noProof="0" smtClean="0"/>
              <a:t>                </a:t>
            </a:r>
          </a:p>
          <a:p>
            <a:pPr lvl="4"/>
            <a:r>
              <a:rPr lang="zh-CN" altLang="zh-CN" noProof="0" smtClean="0"/>
              <a:t>                </a:t>
            </a:r>
          </a:p>
        </p:txBody>
      </p:sp>
      <p:sp>
        <p:nvSpPr>
          <p:cNvPr id="3078" name="Rectangle 6"/>
          <p:cNvSpPr>
            <a:spLocks noGrp="1" noChangeArrowheads="1"/>
          </p:cNvSpPr>
          <p:nvPr>
            <p:ph type="ftr" sz="quarter" idx="4"/>
          </p:nvPr>
        </p:nvSpPr>
        <p:spPr bwMode="auto">
          <a:xfrm>
            <a:off x="0" y="9431338"/>
            <a:ext cx="2946400" cy="496887"/>
          </a:xfrm>
          <a:prstGeom prst="rect">
            <a:avLst/>
          </a:prstGeom>
          <a:noFill/>
          <a:ln w="9525">
            <a:noFill/>
            <a:miter lim="800000"/>
          </a:ln>
        </p:spPr>
        <p:txBody>
          <a:bodyPr vert="horz" wrap="square" lIns="91428" tIns="45714" rIns="91428" bIns="45714" numCol="1" anchor="b" anchorCtr="0" compatLnSpc="1"/>
          <a:lstStyle>
            <a:lvl1pPr eaLnBrk="0" hangingPunct="0">
              <a:defRPr>
                <a:latin typeface="Arial" panose="020B0604020202020204" pitchFamily="34" charset="0"/>
                <a:ea typeface="+mn-ea"/>
              </a:defRPr>
            </a:lvl1pPr>
          </a:lstStyle>
          <a:p>
            <a:pPr>
              <a:defRPr/>
            </a:pPr>
            <a:endParaRPr lang="zh-CN" altLang="zh-CN"/>
          </a:p>
        </p:txBody>
      </p:sp>
      <p:sp>
        <p:nvSpPr>
          <p:cNvPr id="3079" name="Rectangle 7"/>
          <p:cNvSpPr>
            <a:spLocks noGrp="1" noChangeArrowheads="1"/>
          </p:cNvSpPr>
          <p:nvPr>
            <p:ph type="sldNum" sz="quarter" idx="5"/>
          </p:nvPr>
        </p:nvSpPr>
        <p:spPr bwMode="auto">
          <a:xfrm>
            <a:off x="3851275" y="9431338"/>
            <a:ext cx="2946400" cy="496887"/>
          </a:xfrm>
          <a:prstGeom prst="rect">
            <a:avLst/>
          </a:prstGeom>
          <a:noFill/>
          <a:ln w="9525">
            <a:noFill/>
            <a:miter lim="800000"/>
          </a:ln>
        </p:spPr>
        <p:txBody>
          <a:bodyPr vert="horz" wrap="square" lIns="91428" tIns="45714" rIns="91428" bIns="45714" numCol="1" anchor="b" anchorCtr="0" compatLnSpc="1"/>
          <a:lstStyle>
            <a:lvl1pPr eaLnBrk="0" hangingPunct="0">
              <a:defRPr>
                <a:ea typeface="宋体" panose="02010600030101010101" pitchFamily="2" charset="-122"/>
              </a:defRPr>
            </a:lvl1pPr>
          </a:lstStyle>
          <a:p>
            <a:fld id="{D954A8C1-897D-45F8-BFAB-50E65247FAE3}" type="slidenum">
              <a:rPr lang="zh-CN" altLang="zh-CN"/>
              <a:t>‹#›</a:t>
            </a:fld>
            <a:endParaRPr lang="zh-CN" altLang="zh-CN"/>
          </a:p>
        </p:txBody>
      </p:sp>
    </p:spTree>
    <p:extLst>
      <p:ext uri="{BB962C8B-B14F-4D97-AF65-F5344CB8AC3E}">
        <p14:creationId xmlns:p14="http://schemas.microsoft.com/office/powerpoint/2010/main" val="1615892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12</a:t>
            </a:fld>
            <a:endParaRPr lang="zh-CN" altLang="en-US"/>
          </a:p>
        </p:txBody>
      </p:sp>
    </p:spTree>
    <p:extLst>
      <p:ext uri="{BB962C8B-B14F-4D97-AF65-F5344CB8AC3E}">
        <p14:creationId xmlns:p14="http://schemas.microsoft.com/office/powerpoint/2010/main" val="1946981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13</a:t>
            </a:fld>
            <a:endParaRPr lang="zh-CN" altLang="en-US"/>
          </a:p>
        </p:txBody>
      </p:sp>
    </p:spTree>
    <p:extLst>
      <p:ext uri="{BB962C8B-B14F-4D97-AF65-F5344CB8AC3E}">
        <p14:creationId xmlns:p14="http://schemas.microsoft.com/office/powerpoint/2010/main" val="303334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14</a:t>
            </a:fld>
            <a:endParaRPr lang="zh-CN" altLang="en-US"/>
          </a:p>
        </p:txBody>
      </p:sp>
    </p:spTree>
    <p:extLst>
      <p:ext uri="{BB962C8B-B14F-4D97-AF65-F5344CB8AC3E}">
        <p14:creationId xmlns:p14="http://schemas.microsoft.com/office/powerpoint/2010/main" val="1230103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15</a:t>
            </a:fld>
            <a:endParaRPr lang="zh-CN" altLang="en-US"/>
          </a:p>
        </p:txBody>
      </p:sp>
    </p:spTree>
    <p:extLst>
      <p:ext uri="{BB962C8B-B14F-4D97-AF65-F5344CB8AC3E}">
        <p14:creationId xmlns:p14="http://schemas.microsoft.com/office/powerpoint/2010/main" val="33672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54A8C1-897D-45F8-BFAB-50E65247FAE3}" type="slidenum">
              <a:rPr lang="zh-CN" altLang="zh-CN" smtClean="0"/>
              <a:t>19</a:t>
            </a:fld>
            <a:endParaRPr lang="zh-CN" altLang="zh-CN"/>
          </a:p>
        </p:txBody>
      </p:sp>
    </p:spTree>
    <p:extLst>
      <p:ext uri="{BB962C8B-B14F-4D97-AF65-F5344CB8AC3E}">
        <p14:creationId xmlns:p14="http://schemas.microsoft.com/office/powerpoint/2010/main" val="398436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21</a:t>
            </a:fld>
            <a:endParaRPr lang="zh-CN" altLang="en-US"/>
          </a:p>
        </p:txBody>
      </p:sp>
    </p:spTree>
    <p:extLst>
      <p:ext uri="{BB962C8B-B14F-4D97-AF65-F5344CB8AC3E}">
        <p14:creationId xmlns:p14="http://schemas.microsoft.com/office/powerpoint/2010/main" val="3801453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481013" y="1279525"/>
            <a:ext cx="6140450" cy="3454400"/>
          </a:xfrm>
          <a:noFill/>
          <a:ln>
            <a:solidFill>
              <a:srgbClr val="000000"/>
            </a:solidFill>
            <a:miter lim="800000"/>
          </a:ln>
        </p:spPr>
      </p:sp>
      <p:sp>
        <p:nvSpPr>
          <p:cNvPr id="13315" name="备注占位符 2"/>
          <p:cNvSpPr>
            <a:spLocks noGrp="1" noChangeArrowheads="1"/>
          </p:cNvSpPr>
          <p:nvPr>
            <p:ph type="body" idx="1"/>
          </p:nvPr>
        </p:nvSpPr>
        <p:spPr>
          <a:noFill/>
        </p:spPr>
        <p:txBody>
          <a:bodyPr anchor="t"/>
          <a:lstStyle/>
          <a:p>
            <a:pPr eaLnBrk="1" hangingPunct="1">
              <a:spcBef>
                <a:spcPct val="0"/>
              </a:spcBef>
            </a:pPr>
            <a:endParaRPr lang="zh-CN" altLang="en-US"/>
          </a:p>
        </p:txBody>
      </p:sp>
      <p:sp>
        <p:nvSpPr>
          <p:cNvPr id="13316"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eaLnBrk="1" hangingPunct="1"/>
            <a:fld id="{06BBFAF3-E2D1-461D-829B-B073BB016A6C}" type="slidenum">
              <a:rPr lang="zh-CN" altLang="en-US" sz="1200"/>
              <a:t>22</a:t>
            </a:fld>
            <a:endParaRPr lang="en-US" sz="1200"/>
          </a:p>
        </p:txBody>
      </p:sp>
    </p:spTree>
    <p:extLst>
      <p:ext uri="{BB962C8B-B14F-4D97-AF65-F5344CB8AC3E}">
        <p14:creationId xmlns:p14="http://schemas.microsoft.com/office/powerpoint/2010/main" val="2027288993"/>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481013" y="1279525"/>
            <a:ext cx="6140450" cy="3454400"/>
          </a:xfrm>
          <a:noFill/>
          <a:ln>
            <a:solidFill>
              <a:srgbClr val="000000"/>
            </a:solidFill>
            <a:miter lim="800000"/>
          </a:ln>
        </p:spPr>
      </p:sp>
      <p:sp>
        <p:nvSpPr>
          <p:cNvPr id="13315" name="备注占位符 2"/>
          <p:cNvSpPr>
            <a:spLocks noGrp="1" noChangeArrowheads="1"/>
          </p:cNvSpPr>
          <p:nvPr>
            <p:ph type="body" idx="1"/>
          </p:nvPr>
        </p:nvSpPr>
        <p:spPr>
          <a:noFill/>
        </p:spPr>
        <p:txBody>
          <a:bodyPr anchor="t"/>
          <a:lstStyle/>
          <a:p>
            <a:pPr eaLnBrk="1" hangingPunct="1">
              <a:spcBef>
                <a:spcPct val="0"/>
              </a:spcBef>
            </a:pPr>
            <a:endParaRPr lang="zh-CN" altLang="en-US"/>
          </a:p>
        </p:txBody>
      </p:sp>
      <p:sp>
        <p:nvSpPr>
          <p:cNvPr id="13316"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eaLnBrk="1" hangingPunct="1"/>
            <a:fld id="{06BBFAF3-E2D1-461D-829B-B073BB016A6C}" type="slidenum">
              <a:rPr lang="zh-CN" altLang="en-US" sz="1200"/>
              <a:t>23</a:t>
            </a:fld>
            <a:endParaRPr lang="en-US" sz="1200"/>
          </a:p>
        </p:txBody>
      </p:sp>
    </p:spTree>
    <p:extLst>
      <p:ext uri="{BB962C8B-B14F-4D97-AF65-F5344CB8AC3E}">
        <p14:creationId xmlns:p14="http://schemas.microsoft.com/office/powerpoint/2010/main" val="1611594150"/>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25</a:t>
            </a:fld>
            <a:endParaRPr lang="zh-CN" altLang="en-US"/>
          </a:p>
        </p:txBody>
      </p:sp>
    </p:spTree>
    <p:extLst>
      <p:ext uri="{BB962C8B-B14F-4D97-AF65-F5344CB8AC3E}">
        <p14:creationId xmlns:p14="http://schemas.microsoft.com/office/powerpoint/2010/main" val="3603174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panose="020B0604020202020204" pitchFamily="34" charset="0"/>
                <a:ea typeface="+mn-ea"/>
                <a:cs typeface="+mn-cs"/>
              </a:rPr>
              <a:t>重复 </a:t>
            </a:r>
            <a:r>
              <a:rPr lang="en-US" altLang="zh-CN"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ɪtə‘reɪʃ</a:t>
            </a:r>
            <a:r>
              <a:rPr lang="en-US" altLang="zh-CN" sz="1200" b="0" i="0" kern="1200" dirty="0" smtClean="0">
                <a:solidFill>
                  <a:schemeClr val="tx1"/>
                </a:solidFill>
                <a:effectLst/>
                <a:latin typeface="Arial" panose="020B0604020202020204" pitchFamily="34" charset="0"/>
                <a:ea typeface="+mn-ea"/>
                <a:cs typeface="+mn-cs"/>
              </a:rPr>
              <a:t>(ə)n]</a:t>
            </a:r>
            <a:r>
              <a:rPr lang="zh-CN" altLang="en-US" sz="1200" b="0" i="0" kern="1200" baseline="0" dirty="0" smtClean="0">
                <a:solidFill>
                  <a:schemeClr val="tx1"/>
                </a:solidFill>
                <a:effectLst/>
                <a:latin typeface="Arial" panose="020B0604020202020204" pitchFamily="34" charset="0"/>
                <a:ea typeface="+mn-ea"/>
                <a:cs typeface="+mn-cs"/>
              </a:rPr>
              <a:t> </a:t>
            </a:r>
            <a:r>
              <a:rPr lang="en-US" altLang="zh-CN" sz="1200" b="0" i="0" kern="1200" dirty="0" smtClean="0">
                <a:solidFill>
                  <a:schemeClr val="tx1"/>
                </a:solidFill>
                <a:effectLst/>
                <a:latin typeface="Arial" panose="020B0604020202020204" pitchFamily="34" charset="0"/>
                <a:ea typeface="+mn-ea"/>
                <a:cs typeface="+mn-cs"/>
              </a:rPr>
              <a:t> </a:t>
            </a:r>
            <a:r>
              <a:rPr lang="zh-CN" altLang="en-US" sz="1200" b="0" i="0" kern="1200" dirty="0" smtClean="0">
                <a:solidFill>
                  <a:schemeClr val="tx1"/>
                </a:solidFill>
                <a:effectLst/>
                <a:latin typeface="Arial" panose="020B0604020202020204" pitchFamily="34" charset="0"/>
                <a:ea typeface="+mn-ea"/>
                <a:cs typeface="+mn-cs"/>
              </a:rPr>
              <a:t>无限的 </a:t>
            </a:r>
            <a:r>
              <a:rPr lang="en-US" altLang="zh-CN"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ɪnfɪnət</a:t>
            </a:r>
            <a:r>
              <a:rPr lang="en-US" altLang="zh-CN" sz="1200" b="0" i="0" kern="1200" dirty="0" smtClean="0">
                <a:solidFill>
                  <a:schemeClr val="tx1"/>
                </a:solidFill>
                <a:effectLst/>
                <a:latin typeface="Arial" panose="020B0604020202020204" pitchFamily="34"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Arial" panose="020B0604020202020204" pitchFamily="34" charset="0"/>
              <a:ea typeface="+mn-ea"/>
              <a:cs typeface="+mn-cs"/>
            </a:endParaRPr>
          </a:p>
        </p:txBody>
      </p:sp>
      <p:sp>
        <p:nvSpPr>
          <p:cNvPr id="4" name="灯片编号占位符 3"/>
          <p:cNvSpPr>
            <a:spLocks noGrp="1"/>
          </p:cNvSpPr>
          <p:nvPr>
            <p:ph type="sldNum" sz="quarter" idx="10"/>
          </p:nvPr>
        </p:nvSpPr>
        <p:spPr/>
        <p:txBody>
          <a:bodyPr/>
          <a:lstStyle/>
          <a:p>
            <a:fld id="{D954A8C1-897D-45F8-BFAB-50E65247FAE3}" type="slidenum">
              <a:rPr lang="zh-CN" altLang="zh-CN" smtClean="0"/>
              <a:t>26</a:t>
            </a:fld>
            <a:endParaRPr lang="zh-CN" altLang="zh-CN"/>
          </a:p>
        </p:txBody>
      </p:sp>
    </p:spTree>
    <p:extLst>
      <p:ext uri="{BB962C8B-B14F-4D97-AF65-F5344CB8AC3E}">
        <p14:creationId xmlns:p14="http://schemas.microsoft.com/office/powerpoint/2010/main" val="3659929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481013" y="1279525"/>
            <a:ext cx="6140450" cy="3454400"/>
          </a:xfrm>
          <a:noFill/>
          <a:ln>
            <a:solidFill>
              <a:srgbClr val="000000"/>
            </a:solidFill>
            <a:miter lim="800000"/>
          </a:ln>
        </p:spPr>
      </p:sp>
      <p:sp>
        <p:nvSpPr>
          <p:cNvPr id="13315" name="备注占位符 2"/>
          <p:cNvSpPr>
            <a:spLocks noGrp="1" noChangeArrowheads="1"/>
          </p:cNvSpPr>
          <p:nvPr>
            <p:ph type="body" idx="1"/>
          </p:nvPr>
        </p:nvSpPr>
        <p:spPr>
          <a:noFill/>
        </p:spPr>
        <p:txBody>
          <a:bodyPr anchor="t"/>
          <a:lstStyle/>
          <a:p>
            <a:pPr eaLnBrk="1" hangingPunct="1">
              <a:spcBef>
                <a:spcPct val="0"/>
              </a:spcBef>
            </a:pPr>
            <a:endParaRPr lang="zh-CN" altLang="en-US"/>
          </a:p>
        </p:txBody>
      </p:sp>
      <p:sp>
        <p:nvSpPr>
          <p:cNvPr id="13316" name="灯片编号占位符 3"/>
          <p:cNvSpPr txBox="1">
            <a:spLocks noGrp="1" noChangeArrowheads="1"/>
          </p:cNvSpPr>
          <p:nvPr/>
        </p:nvSpPr>
        <p:spPr bwMode="auto">
          <a:xfrm>
            <a:off x="3883025" y="8685213"/>
            <a:ext cx="2973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eaLnBrk="1" hangingPunct="1"/>
            <a:fld id="{06BBFAF3-E2D1-461D-829B-B073BB016A6C}" type="slidenum">
              <a:rPr lang="zh-CN" altLang="en-US" sz="1200"/>
              <a:t>27</a:t>
            </a:fld>
            <a:endParaRPr lang="en-US" sz="1200"/>
          </a:p>
        </p:txBody>
      </p:sp>
    </p:spTree>
    <p:extLst>
      <p:ext uri="{BB962C8B-B14F-4D97-AF65-F5344CB8AC3E}">
        <p14:creationId xmlns:p14="http://schemas.microsoft.com/office/powerpoint/2010/main" val="3275313755"/>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5</a:t>
            </a:fld>
            <a:endParaRPr lang="zh-CN" altLang="en-US"/>
          </a:p>
        </p:txBody>
      </p:sp>
    </p:spTree>
    <p:extLst>
      <p:ext uri="{BB962C8B-B14F-4D97-AF65-F5344CB8AC3E}">
        <p14:creationId xmlns:p14="http://schemas.microsoft.com/office/powerpoint/2010/main" val="1268154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6</a:t>
            </a:fld>
            <a:endParaRPr lang="zh-CN" altLang="en-US"/>
          </a:p>
        </p:txBody>
      </p:sp>
    </p:spTree>
    <p:extLst>
      <p:ext uri="{BB962C8B-B14F-4D97-AF65-F5344CB8AC3E}">
        <p14:creationId xmlns:p14="http://schemas.microsoft.com/office/powerpoint/2010/main" val="92203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7</a:t>
            </a:fld>
            <a:endParaRPr lang="zh-CN" altLang="en-US"/>
          </a:p>
        </p:txBody>
      </p:sp>
    </p:spTree>
    <p:extLst>
      <p:ext uri="{BB962C8B-B14F-4D97-AF65-F5344CB8AC3E}">
        <p14:creationId xmlns:p14="http://schemas.microsoft.com/office/powerpoint/2010/main" val="7418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8</a:t>
            </a:fld>
            <a:endParaRPr lang="zh-CN" altLang="en-US"/>
          </a:p>
        </p:txBody>
      </p:sp>
    </p:spTree>
    <p:extLst>
      <p:ext uri="{BB962C8B-B14F-4D97-AF65-F5344CB8AC3E}">
        <p14:creationId xmlns:p14="http://schemas.microsoft.com/office/powerpoint/2010/main" val="373876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9</a:t>
            </a:fld>
            <a:endParaRPr lang="zh-CN" altLang="en-US"/>
          </a:p>
        </p:txBody>
      </p:sp>
    </p:spTree>
    <p:extLst>
      <p:ext uri="{BB962C8B-B14F-4D97-AF65-F5344CB8AC3E}">
        <p14:creationId xmlns:p14="http://schemas.microsoft.com/office/powerpoint/2010/main" val="260136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t>10</a:t>
            </a:fld>
            <a:endParaRPr lang="zh-CN" altLang="en-US"/>
          </a:p>
        </p:txBody>
      </p:sp>
    </p:spTree>
    <p:extLst>
      <p:ext uri="{BB962C8B-B14F-4D97-AF65-F5344CB8AC3E}">
        <p14:creationId xmlns:p14="http://schemas.microsoft.com/office/powerpoint/2010/main" val="4262680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t>11</a:t>
            </a:fld>
            <a:endParaRPr lang="zh-CN" altLang="en-US"/>
          </a:p>
        </p:txBody>
      </p:sp>
    </p:spTree>
    <p:extLst>
      <p:ext uri="{BB962C8B-B14F-4D97-AF65-F5344CB8AC3E}">
        <p14:creationId xmlns:p14="http://schemas.microsoft.com/office/powerpoint/2010/main" val="939498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903"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482847"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a:xfrm>
            <a:off x="609599" y="1403797"/>
            <a:ext cx="9791700" cy="3899003"/>
          </a:xfrm>
        </p:spPr>
        <p:txBody>
          <a:bodyPr/>
          <a:lstStyle>
            <a:lvl1pPr marL="285750" indent="-285750">
              <a:buClrTx/>
              <a:buSzPct val="100000"/>
              <a:buFont typeface="Arial" panose="020B0604020202020204" pitchFamily="34" charset="0"/>
              <a:buChar char="•"/>
              <a:defRPr sz="2400">
                <a:solidFill>
                  <a:srgbClr val="000000"/>
                </a:solidFill>
              </a:defRPr>
            </a:lvl1pPr>
            <a:lvl2pPr marL="0" indent="0">
              <a:buFontTx/>
              <a:buNone/>
              <a:defRPr sz="1800"/>
            </a:lvl2pPr>
            <a:lvl3pPr>
              <a:defRPr/>
            </a:lvl3pPr>
            <a:lvl4pPr>
              <a:defRPr sz="1800"/>
            </a:lvl4pPr>
            <a:lvl5pPr>
              <a:defRPr sz="1800"/>
            </a:lvl5pPr>
            <a:lvl6pPr>
              <a:defRPr sz="1800"/>
            </a:lvl6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798C9430-9A6E-4443-8937-F38E7FC77ECC}"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1" y="0"/>
            <a:ext cx="10325100" cy="6883400"/>
          </a:xfrm>
          <a:prstGeom prst="rect">
            <a:avLst/>
          </a:prstGeom>
        </p:spPr>
      </p:pic>
      <p:sp>
        <p:nvSpPr>
          <p:cNvPr id="3074" name="Rectangle 2"/>
          <p:cNvSpPr>
            <a:spLocks noGrp="1" noChangeArrowheads="1"/>
          </p:cNvSpPr>
          <p:nvPr>
            <p:ph type="ctrTitle"/>
          </p:nvPr>
        </p:nvSpPr>
        <p:spPr>
          <a:xfrm>
            <a:off x="431802" y="2606677"/>
            <a:ext cx="6144684" cy="1114424"/>
          </a:xfrm>
        </p:spPr>
        <p:txBody>
          <a:bodyPr/>
          <a:lstStyle>
            <a:lvl1pPr algn="ctr">
              <a:lnSpc>
                <a:spcPct val="120000"/>
              </a:lnSpc>
              <a:defRPr sz="3200">
                <a:solidFill>
                  <a:schemeClr val="accent1">
                    <a:lumMod val="75000"/>
                  </a:schemeClr>
                </a:solidFill>
              </a:defRPr>
            </a:lvl1pPr>
          </a:lstStyle>
          <a:p>
            <a:pPr lvl="0"/>
            <a:r>
              <a:rPr lang="zh-CN" altLang="en-US" noProof="0" smtClean="0"/>
              <a:t>单击此处编辑母版标题样式</a:t>
            </a:r>
            <a:endParaRPr lang="zh-CN" altLang="en-US" noProof="0" dirty="0" smtClean="0"/>
          </a:p>
        </p:txBody>
      </p:sp>
      <p:sp>
        <p:nvSpPr>
          <p:cNvPr id="3075" name="Rectangle 3"/>
          <p:cNvSpPr>
            <a:spLocks noGrp="1" noChangeArrowheads="1"/>
          </p:cNvSpPr>
          <p:nvPr>
            <p:ph type="subTitle" idx="1" hasCustomPrompt="1"/>
          </p:nvPr>
        </p:nvSpPr>
        <p:spPr>
          <a:xfrm>
            <a:off x="431800" y="3933826"/>
            <a:ext cx="6047317" cy="431279"/>
          </a:xfrm>
        </p:spPr>
        <p:txBody>
          <a:bodyPr/>
          <a:lstStyle>
            <a:lvl1pPr marL="0" indent="0" algn="ctr">
              <a:buFontTx/>
              <a:buNone/>
              <a:defRPr sz="1865"/>
            </a:lvl1pPr>
          </a:lstStyle>
          <a:p>
            <a:pPr lvl="0"/>
            <a:r>
              <a:rPr lang="zh-CN" altLang="en-US" noProof="0" smtClean="0"/>
              <a:t>单击以编辑母版副标题样式</a:t>
            </a:r>
          </a:p>
        </p:txBody>
      </p:sp>
      <p:sp>
        <p:nvSpPr>
          <p:cNvPr id="3" name="日期占位符 2"/>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6" name="文本框 5"/>
          <p:cNvSpPr txBox="1"/>
          <p:nvPr/>
        </p:nvSpPr>
        <p:spPr>
          <a:xfrm>
            <a:off x="296214" y="399245"/>
            <a:ext cx="1867437" cy="1262130"/>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160000" y="2451600"/>
            <a:ext cx="4888800" cy="957600"/>
          </a:xfrm>
          <a:solidFill>
            <a:schemeClr val="accent1"/>
          </a:solidFill>
        </p:spPr>
        <p:txBody>
          <a:bodyPr/>
          <a:lstStyle>
            <a:lvl1pPr algn="ctr">
              <a:defRPr sz="4800" b="1">
                <a:solidFill>
                  <a:srgbClr val="FFFFFF"/>
                </a:solidFill>
              </a:defRPr>
            </a:lvl1pPr>
          </a:lstStyle>
          <a:p>
            <a:r>
              <a:rPr lang="zh-CN" altLang="en-US" dirty="0" smtClean="0"/>
              <a:t>编辑标题</a:t>
            </a:r>
            <a:endParaRPr lang="zh-CN" altLang="en-US" dirty="0"/>
          </a:p>
        </p:txBody>
      </p:sp>
      <p:sp>
        <p:nvSpPr>
          <p:cNvPr id="3" name="平行四边形 3"/>
          <p:cNvSpPr>
            <a:spLocks noChangeArrowheads="1"/>
          </p:cNvSpPr>
          <p:nvPr/>
        </p:nvSpPr>
        <p:spPr bwMode="auto">
          <a:xfrm>
            <a:off x="2779713" y="3460750"/>
            <a:ext cx="6402387" cy="336550"/>
          </a:xfrm>
          <a:prstGeom prst="parallelogram">
            <a:avLst>
              <a:gd name="adj" fmla="val 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42500" lnSpcReduction="2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5270E0-6AE2-4237-BB53-507A805979F0}" type="slidenum">
              <a:rPr lang="zh-CN" altLang="zh-CN" smtClean="0"/>
              <a:t>‹#›</a:t>
            </a:fld>
            <a:endParaRPr lang="zh-CN" altLang="zh-CN"/>
          </a:p>
        </p:txBody>
      </p:sp>
      <p:sp>
        <p:nvSpPr>
          <p:cNvPr id="7" name="文本框 6"/>
          <p:cNvSpPr txBox="1"/>
          <p:nvPr/>
        </p:nvSpPr>
        <p:spPr>
          <a:xfrm>
            <a:off x="515155" y="553792"/>
            <a:ext cx="7856113" cy="862884"/>
          </a:xfrm>
          <a:prstGeom prst="rect">
            <a:avLst/>
          </a:prstGeom>
          <a:solidFill>
            <a:schemeClr val="bg1"/>
          </a:solidFill>
        </p:spPr>
        <p:txBody>
          <a:bodyPr wrap="square" rtlCol="0">
            <a:spAutoFit/>
          </a:bodyPr>
          <a:lstStyle/>
          <a:p>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BFA14F-DE9C-4D83-8C58-D4C03BB9FF78}" type="datetimeFigureOut">
              <a:rPr lang="zh-CN" altLang="en-US" smtClean="0"/>
              <a:t>2019/5/10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5270E0-6AE2-4237-BB53-507A805979F0}" type="slidenum">
              <a:rPr lang="zh-CN" altLang="zh-CN" smtClean="0"/>
              <a:t>‹#›</a:t>
            </a:fld>
            <a:endParaRPr lang="zh-CN"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756285" y="1246505"/>
            <a:ext cx="10547985" cy="4643120"/>
          </a:xfrm>
          <a:prstGeom prst="rect">
            <a:avLst/>
          </a:prstGeom>
        </p:spPr>
        <p:txBody>
          <a:bodyPr/>
          <a:lstStyle>
            <a:lvl1pPr marL="374650" indent="-374650" eaLnBrk="1" fontAlgn="base" latinLnBrk="0" hangingPunct="1">
              <a:lnSpc>
                <a:spcPct val="140000"/>
              </a:lnSpc>
              <a:spcBef>
                <a:spcPts val="600"/>
              </a:spcBef>
              <a:spcAft>
                <a:spcPts val="600"/>
              </a:spcAft>
              <a:defRPr sz="2800">
                <a:solidFill>
                  <a:srgbClr val="000000"/>
                </a:solidFill>
                <a:latin typeface="微软雅黑" panose="020B0503020204020204" pitchFamily="34" charset="-122"/>
                <a:ea typeface="微软雅黑" panose="020B0503020204020204" pitchFamily="34" charset="-122"/>
              </a:defRPr>
            </a:lvl1pPr>
            <a:lvl2pPr marL="806450" indent="-374650" eaLnBrk="1" fontAlgn="base" latinLnBrk="0" hangingPunct="1">
              <a:lnSpc>
                <a:spcPct val="140000"/>
              </a:lnSpc>
              <a:spcBef>
                <a:spcPts val="0"/>
              </a:spcBef>
              <a:buClr>
                <a:srgbClr val="5B9BCF"/>
              </a:buClr>
              <a:buFont typeface="Wingdings" panose="05000000000000000000" charset="0"/>
              <a:buChar char="Ø"/>
              <a:defRPr sz="2600">
                <a:solidFill>
                  <a:srgbClr val="000000"/>
                </a:solidFill>
                <a:latin typeface="微软雅黑" panose="020B0503020204020204" pitchFamily="34" charset="-122"/>
                <a:ea typeface="微软雅黑" panose="020B0503020204020204" pitchFamily="34" charset="-122"/>
              </a:defRPr>
            </a:lvl2pPr>
            <a:lvl3pPr marL="935990" eaLnBrk="1" fontAlgn="base" latinLnBrk="0" hangingPunct="1">
              <a:lnSpc>
                <a:spcPct val="150000"/>
              </a:lnSpc>
              <a:spcBef>
                <a:spcPts val="0"/>
              </a:spcBef>
              <a:spcAft>
                <a:spcPts val="0"/>
              </a:spcAft>
              <a:defRPr sz="2400">
                <a:solidFill>
                  <a:srgbClr val="000000"/>
                </a:solidFill>
                <a:latin typeface="微软雅黑" panose="020B0503020204020204" pitchFamily="34" charset="-122"/>
                <a:ea typeface="微软雅黑" panose="020B0503020204020204" pitchFamily="34" charset="-122"/>
              </a:defRPr>
            </a:lvl3pPr>
            <a:lvl4pPr marL="671195" indent="0">
              <a:buNone/>
              <a:defRPr>
                <a:solidFill>
                  <a:schemeClr val="tx1"/>
                </a:solidFill>
                <a:latin typeface="微软雅黑" panose="020B0503020204020204" pitchFamily="34" charset="-122"/>
                <a:ea typeface="微软雅黑" panose="020B0503020204020204" pitchFamily="34"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3" name="内容占位符 10"/>
          <p:cNvSpPr>
            <a:spLocks noGrp="1"/>
          </p:cNvSpPr>
          <p:nvPr>
            <p:ph sz="quarter" idx="11"/>
          </p:nvPr>
        </p:nvSpPr>
        <p:spPr>
          <a:xfrm>
            <a:off x="588645" y="236855"/>
            <a:ext cx="8191500" cy="619125"/>
          </a:xfrm>
          <a:prstGeom prst="rect">
            <a:avLst/>
          </a:prstGeom>
        </p:spPr>
        <p:txBody>
          <a:bodyPr/>
          <a:lstStyle>
            <a:lvl1pPr>
              <a:buNone/>
              <a:defRPr kumimoji="0" lang="en-US" altLang="zh-CN" sz="4000" b="0" i="0" u="none" strike="noStrike" kern="1200" cap="none" spc="0" normalizeH="0" baseline="0" noProof="1" dirty="0" smtClean="0">
                <a:solidFill>
                  <a:srgbClr val="3376AD"/>
                </a:solidFill>
                <a:latin typeface="+mj-lt"/>
                <a:ea typeface="+mj-ea"/>
                <a:cs typeface="+mj-cs"/>
                <a:sym typeface="+mn-ea"/>
              </a:defRPr>
            </a:lvl1pPr>
            <a:lvl2pPr>
              <a:defRPr sz="2000">
                <a:solidFill>
                  <a:schemeClr val="tx1"/>
                </a:solidFill>
              </a:defRPr>
            </a:lvl2pPr>
            <a:lvl3pPr>
              <a:defRPr>
                <a:solidFill>
                  <a:schemeClr val="tx1"/>
                </a:solidFill>
              </a:defRPr>
            </a:lvl3pPr>
            <a:lvl4pPr>
              <a:defRPr>
                <a:solidFill>
                  <a:schemeClr val="tx1"/>
                </a:solidFill>
              </a:defRPr>
            </a:lvl4pPr>
          </a:lstStyle>
          <a:p>
            <a:pPr lvl="0"/>
            <a:r>
              <a:rPr lang="zh-CN" altLang="en-US" dirty="0"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image" Target="../media/image1.jpe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jpeg"/><Relationship Id="rId5" Type="http://schemas.openxmlformats.org/officeDocument/2006/relationships/theme" Target="../theme/theme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image" Target="../media/image1.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2.xml"/><Relationship Id="rId7" Type="http://schemas.openxmlformats.org/officeDocument/2006/relationships/image" Target="../media/image1.jpe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7.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7.xml"/><Relationship Id="rId7" Type="http://schemas.openxmlformats.org/officeDocument/2006/relationships/image" Target="../media/image1.jpe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8.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2.xml"/><Relationship Id="rId7" Type="http://schemas.openxmlformats.org/officeDocument/2006/relationships/image" Target="../media/image1.jpe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9.xml"/><Relationship Id="rId5" Type="http://schemas.openxmlformats.org/officeDocument/2006/relationships/slideLayout" Target="../slideLayouts/slideLayout44.xml"/><Relationship Id="rId4" Type="http://schemas.openxmlformats.org/officeDocument/2006/relationships/slideLayout" Target="../slideLayouts/slideLayout43.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6">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7" r:id="rId4"/>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8"/>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0831"/>
          <a:stretch>
            <a:fillRect/>
          </a:stretch>
        </p:blipFill>
        <p:spPr>
          <a:xfrm>
            <a:off x="6807200" y="0"/>
            <a:ext cx="5384800" cy="6858000"/>
          </a:xfrm>
          <a:prstGeom prst="rect">
            <a:avLst/>
          </a:prstGeom>
        </p:spPr>
      </p:pic>
      <p:sp>
        <p:nvSpPr>
          <p:cNvPr id="1026" name="Rectangle 2"/>
          <p:cNvSpPr>
            <a:spLocks noGrp="1" noChangeArrowheads="1"/>
          </p:cNvSpPr>
          <p:nvPr>
            <p:ph type="title"/>
          </p:nvPr>
        </p:nvSpPr>
        <p:spPr bwMode="auto">
          <a:xfrm>
            <a:off x="609599" y="174625"/>
            <a:ext cx="97917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09599" y="1196975"/>
            <a:ext cx="97917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smtClean="0"/>
              <a:t>单击此处编辑母版文本样式</a:t>
            </a:r>
          </a:p>
          <a:p>
            <a:pPr lvl="2"/>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zh-CN" altLang="en-US" dirty="0"/>
          </a:p>
        </p:txBody>
      </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FA14F-DE9C-4D83-8C58-D4C03BB9FF78}" type="datetimeFigureOut">
              <a:rPr lang="zh-CN" altLang="en-US" smtClean="0"/>
              <a:t>2019/5/10</a:t>
            </a:fld>
            <a:endParaRPr lang="zh-CN" altLang="en-US"/>
          </a:p>
        </p:txBody>
      </p:sp>
      <p:sp>
        <p:nvSpPr>
          <p:cNvPr id="4"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270E0-6AE2-4237-BB53-507A805979F0}" type="slidenum">
              <a:rPr lang="zh-CN" altLang="zh-CN" smtClean="0"/>
              <a:t>‹#›</a:t>
            </a:fld>
            <a:endParaRPr lang="zh-CN" altLang="zh-CN"/>
          </a:p>
        </p:txBody>
      </p:sp>
      <p:pic>
        <p:nvPicPr>
          <p:cNvPr id="8" name="Picture 16" descr="C:\Program Files\Microsoft Office\MEDIA\OFFICE14\Lines\BD14769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661" y="966788"/>
            <a:ext cx="76200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Lst>
  <p:timing>
    <p:tnLst>
      <p:par>
        <p:cTn id="1" dur="indefinite" restart="never" nodeType="tmRoot"/>
      </p:par>
    </p:tnLst>
  </p:timing>
  <p:txStyles>
    <p:title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482600" indent="-482600" algn="l" rtl="0" eaLnBrk="1" fontAlgn="base" hangingPunct="1">
        <a:spcBef>
          <a:spcPts val="300"/>
        </a:spcBef>
        <a:spcAft>
          <a:spcPts val="300"/>
        </a:spcAft>
        <a:buClr>
          <a:schemeClr val="accent1">
            <a:lumMod val="75000"/>
          </a:schemeClr>
        </a:buClr>
        <a:buSzPct val="110000"/>
        <a:buFontTx/>
        <a:buBlip>
          <a:blip r:embed="rId9"/>
        </a:buBlip>
        <a:defRPr sz="2400" kern="1200">
          <a:solidFill>
            <a:schemeClr val="tx1"/>
          </a:solidFill>
          <a:latin typeface="+mn-lt"/>
          <a:ea typeface="+mn-ea"/>
          <a:cs typeface="+mn-cs"/>
        </a:defRPr>
      </a:lvl1pPr>
      <a:lvl2pPr marL="482600" indent="-482600" algn="l" rtl="0" eaLnBrk="1" fontAlgn="base" hangingPunct="1">
        <a:lnSpc>
          <a:spcPct val="130000"/>
        </a:lnSpc>
        <a:spcBef>
          <a:spcPct val="20000"/>
        </a:spcBef>
        <a:spcAft>
          <a:spcPct val="0"/>
        </a:spcAft>
        <a:buFont typeface="Calibri" panose="020F0502020204030204" charset="0"/>
        <a:buChar char=" "/>
        <a:defRPr sz="1600" kern="1200">
          <a:solidFill>
            <a:schemeClr val="bg1">
              <a:lumMod val="50000"/>
            </a:schemeClr>
          </a:solidFill>
          <a:latin typeface="+mn-lt"/>
          <a:ea typeface="+mn-ea"/>
          <a:cs typeface="+mn-cs"/>
        </a:defRPr>
      </a:lvl2pPr>
      <a:lvl3pPr marL="720090" indent="-228600" algn="l" rtl="0" eaLnBrk="1" fontAlgn="base" hangingPunct="1">
        <a:spcBef>
          <a:spcPts val="300"/>
        </a:spcBef>
        <a:spcAft>
          <a:spcPts val="300"/>
        </a:spcAft>
        <a:buChar char="•"/>
        <a:defRPr sz="2000" kern="1200">
          <a:solidFill>
            <a:schemeClr val="tx1"/>
          </a:solidFill>
          <a:latin typeface="+mn-lt"/>
          <a:ea typeface="+mn-ea"/>
          <a:cs typeface="+mn-cs"/>
        </a:defRPr>
      </a:lvl3pPr>
      <a:lvl4pPr marL="899795" indent="-228600" algn="l" rtl="0" eaLnBrk="1" fontAlgn="base" hangingPunct="1">
        <a:spcBef>
          <a:spcPts val="300"/>
        </a:spcBef>
        <a:spcAft>
          <a:spcPts val="300"/>
        </a:spcAft>
        <a:buChar char="–"/>
        <a:defRPr sz="1800" kern="1200">
          <a:solidFill>
            <a:schemeClr val="tx1"/>
          </a:solidFill>
          <a:latin typeface="+mn-lt"/>
          <a:ea typeface="+mn-ea"/>
          <a:cs typeface="+mn-cs"/>
        </a:defRPr>
      </a:lvl4pPr>
      <a:lvl5pPr marL="1080135" indent="-228600" algn="l" rtl="0" eaLnBrk="1" fontAlgn="base" hangingPunct="1">
        <a:spcBef>
          <a:spcPts val="300"/>
        </a:spcBef>
        <a:spcAft>
          <a:spcPts val="300"/>
        </a:spcAft>
        <a:buChar char="»"/>
        <a:defRPr sz="1800" kern="1200">
          <a:solidFill>
            <a:schemeClr val="tx1"/>
          </a:solidFill>
          <a:latin typeface="+mn-lt"/>
          <a:ea typeface="+mn-ea"/>
          <a:cs typeface="+mn-cs"/>
        </a:defRPr>
      </a:lvl5pPr>
      <a:lvl6pPr marL="1259840" indent="-228600" algn="l" defTabSz="913765" rtl="0" eaLnBrk="1" latinLnBrk="0" hangingPunct="1">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8.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14.xml"/><Relationship Id="rId5" Type="http://schemas.openxmlformats.org/officeDocument/2006/relationships/slideLayout" Target="../slideLayouts/slideLayout37.xml"/><Relationship Id="rId4" Type="http://schemas.openxmlformats.org/officeDocument/2006/relationships/tags" Target="../tags/tag38.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5.xml"/><Relationship Id="rId5" Type="http://schemas.openxmlformats.org/officeDocument/2006/relationships/tags" Target="../tags/tag8.xml"/><Relationship Id="rId4" Type="http://schemas.openxmlformats.org/officeDocument/2006/relationships/tags" Target="../tags/tag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custDataLst>
              <p:tags r:id="rId2"/>
            </p:custDataLst>
          </p:nvPr>
        </p:nvSpPr>
        <p:spPr>
          <a:xfrm>
            <a:off x="117260" y="2163765"/>
            <a:ext cx="6843135" cy="1114424"/>
          </a:xfrm>
        </p:spPr>
        <p:txBody>
          <a:bodyPr>
            <a:noAutofit/>
          </a:bodyPr>
          <a:lstStyle/>
          <a:p>
            <a:r>
              <a:rPr lang="da-DK" altLang="zh-CN" sz="4800" dirty="0"/>
              <a:t>HTML5</a:t>
            </a:r>
            <a:r>
              <a:rPr lang="zh-CN" altLang="en-US" sz="4800" dirty="0"/>
              <a:t>与</a:t>
            </a:r>
            <a:r>
              <a:rPr lang="en-US" altLang="zh-CN" sz="4800" dirty="0"/>
              <a:t>CSS3</a:t>
            </a:r>
            <a:r>
              <a:rPr lang="zh-CN" altLang="en-US" sz="4800" dirty="0"/>
              <a:t>前端开发</a:t>
            </a:r>
            <a:endParaRPr lang="zh-CN" sz="4800" dirty="0"/>
          </a:p>
        </p:txBody>
      </p:sp>
      <p:sp>
        <p:nvSpPr>
          <p:cNvPr id="4099" name="Rectangle 3"/>
          <p:cNvSpPr>
            <a:spLocks noGrp="1" noChangeArrowheads="1"/>
          </p:cNvSpPr>
          <p:nvPr>
            <p:ph type="subTitle" idx="1"/>
            <p:custDataLst>
              <p:tags r:id="rId3"/>
            </p:custDataLst>
          </p:nvPr>
        </p:nvSpPr>
        <p:spPr>
          <a:xfrm>
            <a:off x="431800" y="3933826"/>
            <a:ext cx="6312497" cy="609599"/>
          </a:xfrm>
        </p:spPr>
        <p:txBody>
          <a:bodyPr>
            <a:noAutofit/>
          </a:bodyPr>
          <a:lstStyle/>
          <a:p>
            <a:r>
              <a:rPr lang="zh-CN" altLang="en-US" sz="400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第十七章 </a:t>
            </a:r>
            <a:r>
              <a:rPr lang="en-US" sz="400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CSS3</a:t>
            </a:r>
            <a:r>
              <a:rPr lang="zh-CN" altLang="en-US" sz="4000"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动画</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定义过渡效果</a:t>
            </a:r>
            <a:endParaRPr lang="zh-CN" altLang="en-US" sz="4000" dirty="0"/>
          </a:p>
        </p:txBody>
      </p:sp>
      <p:sp>
        <p:nvSpPr>
          <p:cNvPr id="2" name="矩形 1"/>
          <p:cNvSpPr/>
          <p:nvPr/>
        </p:nvSpPr>
        <p:spPr>
          <a:xfrm>
            <a:off x="735874" y="1346834"/>
            <a:ext cx="10485120" cy="2923877"/>
          </a:xfrm>
          <a:prstGeom prst="rect">
            <a:avLst/>
          </a:prstGeom>
        </p:spPr>
        <p:txBody>
          <a:bodyPr wrap="square">
            <a:spAutoFit/>
          </a:bodyPr>
          <a:lstStyle/>
          <a:p>
            <a:pPr>
              <a:lnSpc>
                <a:spcPts val="4000"/>
              </a:lnSpc>
              <a:defRPr/>
            </a:pPr>
            <a:r>
              <a:rPr lang="en-US" altLang="zh-CN" sz="2800" b="1" dirty="0" smtClean="0">
                <a:solidFill>
                  <a:srgbClr val="006600"/>
                </a:solidFill>
                <a:latin typeface="微软雅黑" panose="020B0503020204020204" pitchFamily="34" charset="-122"/>
                <a:ea typeface="微软雅黑" panose="020B0503020204020204" pitchFamily="34" charset="-122"/>
              </a:rPr>
              <a:t>transition-timing-function </a:t>
            </a:r>
            <a:r>
              <a:rPr lang="zh-CN" altLang="en-US" sz="2800" dirty="0">
                <a:solidFill>
                  <a:srgbClr val="000000"/>
                </a:solidFill>
                <a:latin typeface="微软雅黑" panose="020B0503020204020204" pitchFamily="34" charset="-122"/>
              </a:rPr>
              <a:t>属性规定过渡效果的速度曲线。</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lnSpc>
                <a:spcPts val="4000"/>
              </a:lnSpc>
              <a:defRPr/>
            </a:pPr>
            <a:r>
              <a:rPr lang="zh-CN" altLang="en-US" sz="2800" dirty="0" smtClean="0">
                <a:solidFill>
                  <a:srgbClr val="000000"/>
                </a:solidFill>
                <a:latin typeface="微软雅黑" panose="020B0503020204020204" pitchFamily="34" charset="-122"/>
                <a:ea typeface="微软雅黑" panose="020B0503020204020204" pitchFamily="34" charset="-122"/>
              </a:rPr>
              <a:t>语法</a:t>
            </a:r>
            <a:r>
              <a:rPr lang="zh-CN" altLang="en-US" sz="2800" dirty="0">
                <a:solidFill>
                  <a:srgbClr val="000000"/>
                </a:solidFill>
                <a:latin typeface="微软雅黑" panose="020B0503020204020204" pitchFamily="34" charset="-122"/>
                <a:ea typeface="微软雅黑" panose="020B0503020204020204" pitchFamily="34" charset="-122"/>
              </a:rPr>
              <a:t>格式如下</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lnSpc>
                <a:spcPts val="4000"/>
              </a:lnSpc>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3918" y="2834875"/>
            <a:ext cx="9874569" cy="1186992"/>
          </a:xfrm>
          <a:prstGeom prst="rect">
            <a:avLst/>
          </a:prstGeom>
          <a:solidFill>
            <a:schemeClr val="bg2"/>
          </a:solidFill>
        </p:spPr>
        <p:txBody>
          <a:bodyPr wrap="square" rtlCol="0">
            <a:spAutoFit/>
          </a:bodyPr>
          <a:lstStyle/>
          <a:p>
            <a:pPr>
              <a:lnSpc>
                <a:spcPts val="4500"/>
              </a:lnSpc>
            </a:pPr>
            <a:r>
              <a:rPr lang="en-US" altLang="zh-CN" sz="2800" dirty="0" smtClean="0">
                <a:solidFill>
                  <a:srgbClr val="000000"/>
                </a:solidFill>
              </a:rPr>
              <a:t>transition-timing-function</a:t>
            </a:r>
            <a:r>
              <a:rPr lang="zh-CN" altLang="en-US" sz="2800" dirty="0">
                <a:solidFill>
                  <a:srgbClr val="000000"/>
                </a:solidFill>
              </a:rPr>
              <a:t>：</a:t>
            </a:r>
            <a:r>
              <a:rPr lang="en-US" altLang="zh-CN" sz="2800" dirty="0">
                <a:solidFill>
                  <a:srgbClr val="000000"/>
                </a:solidFill>
              </a:rPr>
              <a:t>linear | ease | ease-in | ease-out | ease-in-out | cubic-</a:t>
            </a:r>
            <a:r>
              <a:rPr lang="en-US" altLang="zh-CN" sz="2800" dirty="0" err="1">
                <a:solidFill>
                  <a:srgbClr val="000000"/>
                </a:solidFill>
              </a:rPr>
              <a:t>bezier</a:t>
            </a:r>
            <a:r>
              <a:rPr lang="en-US" altLang="zh-CN" sz="2800" dirty="0">
                <a:solidFill>
                  <a:srgbClr val="000000"/>
                </a:solidFill>
              </a:rPr>
              <a:t>(x1,y1,x2,y2</a:t>
            </a:r>
            <a:r>
              <a:rPr lang="en-US" altLang="zh-CN" sz="2800" dirty="0" smtClean="0">
                <a:solidFill>
                  <a:srgbClr val="000000"/>
                </a:solidFill>
              </a:rPr>
              <a:t>)</a:t>
            </a:r>
            <a:r>
              <a:rPr lang="zh-CN" altLang="en-US" sz="2800" dirty="0" smtClean="0">
                <a:solidFill>
                  <a:srgbClr val="000000"/>
                </a:solidFill>
              </a:rPr>
              <a:t>；</a:t>
            </a:r>
            <a:endParaRPr lang="en-US" altLang="zh-CN" sz="2800" dirty="0">
              <a:solidFill>
                <a:srgbClr val="000000"/>
              </a:solidFill>
            </a:endParaRPr>
          </a:p>
        </p:txBody>
      </p:sp>
    </p:spTree>
    <p:custDataLst>
      <p:tags r:id="rId1"/>
    </p:custDataLst>
    <p:extLst>
      <p:ext uri="{BB962C8B-B14F-4D97-AF65-F5344CB8AC3E}">
        <p14:creationId xmlns:p14="http://schemas.microsoft.com/office/powerpoint/2010/main" val="102366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custDataLst>
              <p:tags r:id="rId2"/>
            </p:custDataLst>
          </p:nvPr>
        </p:nvSpPr>
        <p:spPr>
          <a:xfrm>
            <a:off x="609599" y="190277"/>
            <a:ext cx="9791700" cy="792163"/>
          </a:xfrm>
          <a:prstGeom prst="rect">
            <a:avLst/>
          </a:prstGeom>
        </p:spPr>
        <p:txBody>
          <a:bodyPr>
            <a:normAutofit fontScale="92500"/>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en-US" altLang="zh-CN" sz="4000" dirty="0" smtClean="0"/>
              <a:t>transition-timing-function</a:t>
            </a:r>
            <a:r>
              <a:rPr lang="zh-CN" altLang="en-US" sz="4000" dirty="0" smtClean="0"/>
              <a:t>过渡</a:t>
            </a:r>
            <a:r>
              <a:rPr lang="zh-CN" altLang="en-US" sz="4000" dirty="0"/>
              <a:t>效果的速度</a:t>
            </a:r>
            <a:r>
              <a:rPr lang="zh-CN" altLang="en-US" sz="4000" dirty="0" smtClean="0"/>
              <a:t>曲线</a:t>
            </a:r>
            <a:endParaRPr lang="zh-CN" altLang="en-US" sz="4000" dirty="0"/>
          </a:p>
          <a:p>
            <a:endParaRPr lang="zh-CN" altLang="en-US" sz="4000" dirty="0"/>
          </a:p>
          <a:p>
            <a:endParaRPr lang="zh-CN" altLang="en-US" sz="4000" dirty="0"/>
          </a:p>
        </p:txBody>
      </p:sp>
      <p:graphicFrame>
        <p:nvGraphicFramePr>
          <p:cNvPr id="2" name="表格 1"/>
          <p:cNvGraphicFramePr>
            <a:graphicFrameLocks noGrp="1"/>
          </p:cNvGraphicFramePr>
          <p:nvPr>
            <p:extLst>
              <p:ext uri="{D42A27DB-BD31-4B8C-83A1-F6EECF244321}">
                <p14:modId xmlns:p14="http://schemas.microsoft.com/office/powerpoint/2010/main" val="1814337467"/>
              </p:ext>
            </p:extLst>
          </p:nvPr>
        </p:nvGraphicFramePr>
        <p:xfrm>
          <a:off x="609599" y="1066546"/>
          <a:ext cx="10990224" cy="5821680"/>
        </p:xfrm>
        <a:graphic>
          <a:graphicData uri="http://schemas.openxmlformats.org/drawingml/2006/table">
            <a:tbl>
              <a:tblPr>
                <a:tableStyleId>{69CF1AB2-1976-4502-BF36-3FF5EA218861}</a:tableStyleId>
              </a:tblPr>
              <a:tblGrid>
                <a:gridCol w="2290764">
                  <a:extLst>
                    <a:ext uri="{9D8B030D-6E8A-4147-A177-3AD203B41FA5}">
                      <a16:colId xmlns="" xmlns:a16="http://schemas.microsoft.com/office/drawing/2014/main" val="2139011010"/>
                    </a:ext>
                  </a:extLst>
                </a:gridCol>
                <a:gridCol w="1714500">
                  <a:extLst>
                    <a:ext uri="{9D8B030D-6E8A-4147-A177-3AD203B41FA5}">
                      <a16:colId xmlns="" xmlns:a16="http://schemas.microsoft.com/office/drawing/2014/main" val="2013183981"/>
                    </a:ext>
                  </a:extLst>
                </a:gridCol>
                <a:gridCol w="6984960">
                  <a:extLst>
                    <a:ext uri="{9D8B030D-6E8A-4147-A177-3AD203B41FA5}">
                      <a16:colId xmlns="" xmlns:a16="http://schemas.microsoft.com/office/drawing/2014/main" val="227588107"/>
                    </a:ext>
                  </a:extLst>
                </a:gridCol>
              </a:tblGrid>
              <a:tr h="0">
                <a:tc>
                  <a:txBody>
                    <a:bodyPr/>
                    <a:lstStyle/>
                    <a:p>
                      <a:pPr algn="ctr">
                        <a:lnSpc>
                          <a:spcPts val="3600"/>
                        </a:lnSpc>
                      </a:pPr>
                      <a:r>
                        <a:rPr lang="zh-CN" altLang="en-US" sz="2400" b="1" dirty="0">
                          <a:solidFill>
                            <a:srgbClr val="000000"/>
                          </a:solidFill>
                          <a:effectLst/>
                          <a:latin typeface="微软雅黑" panose="020B0503020204020204" pitchFamily="34" charset="-122"/>
                          <a:ea typeface="微软雅黑" panose="020B0503020204020204" pitchFamily="34" charset="-122"/>
                        </a:rPr>
                        <a:t>值</a:t>
                      </a:r>
                    </a:p>
                  </a:txBody>
                  <a:tcPr anchor="ctr"/>
                </a:tc>
                <a:tc>
                  <a:txBody>
                    <a:bodyPr/>
                    <a:lstStyle/>
                    <a:p>
                      <a:pPr algn="ctr">
                        <a:lnSpc>
                          <a:spcPts val="3600"/>
                        </a:lnSpc>
                      </a:pPr>
                      <a:r>
                        <a:rPr lang="zh-CN" altLang="en-US" sz="2400" b="1" dirty="0" smtClean="0">
                          <a:solidFill>
                            <a:srgbClr val="000000"/>
                          </a:solidFill>
                          <a:latin typeface="微软雅黑" panose="020B0503020204020204" pitchFamily="34" charset="-122"/>
                          <a:ea typeface="微软雅黑" panose="020B0503020204020204" pitchFamily="34" charset="-122"/>
                        </a:rPr>
                        <a:t>效果</a:t>
                      </a:r>
                      <a:endParaRPr lang="zh-CN" altLang="en-US" sz="2400" b="1"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gn="ctr">
                        <a:lnSpc>
                          <a:spcPts val="3600"/>
                        </a:lnSpc>
                      </a:pPr>
                      <a:r>
                        <a:rPr lang="zh-CN" altLang="en-US" sz="2400" b="1" dirty="0">
                          <a:solidFill>
                            <a:srgbClr val="000000"/>
                          </a:solidFill>
                          <a:latin typeface="微软雅黑" panose="020B0503020204020204" pitchFamily="34" charset="-122"/>
                          <a:ea typeface="微软雅黑" panose="020B0503020204020204" pitchFamily="34" charset="-122"/>
                        </a:rPr>
                        <a:t>描述</a:t>
                      </a:r>
                    </a:p>
                  </a:txBody>
                  <a:tcPr anchor="ctr"/>
                </a:tc>
                <a:extLst>
                  <a:ext uri="{0D108BD9-81ED-4DB2-BD59-A6C34878D82A}">
                    <a16:rowId xmlns="" xmlns:a16="http://schemas.microsoft.com/office/drawing/2014/main" val="3734067282"/>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linear</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线性效果</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规定</a:t>
                      </a:r>
                      <a:r>
                        <a:rPr lang="zh-CN" altLang="en-US" sz="2400" dirty="0">
                          <a:solidFill>
                            <a:srgbClr val="000000"/>
                          </a:solidFill>
                          <a:latin typeface="微软雅黑" panose="020B0503020204020204" pitchFamily="34" charset="-122"/>
                          <a:ea typeface="微软雅黑" panose="020B0503020204020204" pitchFamily="34" charset="-122"/>
                        </a:rPr>
                        <a:t>以相同速度开始至结束的过渡</a:t>
                      </a:r>
                      <a:r>
                        <a:rPr lang="zh-CN" altLang="en-US" sz="2400" dirty="0" smtClean="0">
                          <a:solidFill>
                            <a:srgbClr val="000000"/>
                          </a:solidFill>
                          <a:latin typeface="微软雅黑" panose="020B0503020204020204" pitchFamily="34" charset="-122"/>
                          <a:ea typeface="微软雅黑" panose="020B0503020204020204" pitchFamily="34" charset="-122"/>
                        </a:rPr>
                        <a:t>效果（等于 </a:t>
                      </a:r>
                      <a:r>
                        <a:rPr lang="en-US" sz="2400" dirty="0" smtClean="0">
                          <a:solidFill>
                            <a:srgbClr val="000000"/>
                          </a:solidFill>
                          <a:latin typeface="微软雅黑" panose="020B0503020204020204" pitchFamily="34" charset="-122"/>
                          <a:ea typeface="微软雅黑" panose="020B0503020204020204" pitchFamily="34" charset="-122"/>
                        </a:rPr>
                        <a:t>cubic-</a:t>
                      </a:r>
                      <a:r>
                        <a:rPr lang="en-US" sz="2400" dirty="0" err="1" smtClean="0">
                          <a:solidFill>
                            <a:srgbClr val="000000"/>
                          </a:solidFill>
                          <a:latin typeface="微软雅黑" panose="020B0503020204020204" pitchFamily="34" charset="-122"/>
                          <a:ea typeface="微软雅黑" panose="020B0503020204020204" pitchFamily="34" charset="-122"/>
                        </a:rPr>
                        <a:t>bezier</a:t>
                      </a:r>
                      <a:r>
                        <a:rPr lang="en-US" sz="2400" dirty="0" smtClean="0">
                          <a:solidFill>
                            <a:srgbClr val="000000"/>
                          </a:solidFill>
                          <a:latin typeface="微软雅黑" panose="020B0503020204020204" pitchFamily="34" charset="-122"/>
                          <a:ea typeface="微软雅黑" panose="020B0503020204020204" pitchFamily="34" charset="-122"/>
                        </a:rPr>
                        <a:t>(0,0,1,1)）</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2510183615"/>
                  </a:ext>
                </a:extLst>
              </a:tr>
              <a:tr h="0">
                <a:tc>
                  <a:txBody>
                    <a:bodyPr/>
                    <a:lstStyle/>
                    <a:p>
                      <a:pPr>
                        <a:lnSpc>
                          <a:spcPts val="3100"/>
                        </a:lnSpc>
                      </a:pPr>
                      <a:r>
                        <a:rPr lang="en-US" sz="2400" dirty="0">
                          <a:solidFill>
                            <a:srgbClr val="FF0000"/>
                          </a:solidFill>
                          <a:latin typeface="微软雅黑" panose="020B0503020204020204" pitchFamily="34" charset="-122"/>
                          <a:ea typeface="微软雅黑" panose="020B0503020204020204" pitchFamily="34" charset="-122"/>
                        </a:rPr>
                        <a:t>ease</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缓解效果</a:t>
                      </a:r>
                      <a:endParaRPr lang="zh-CN" alt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慢速</a:t>
                      </a:r>
                      <a:r>
                        <a:rPr lang="zh-CN" altLang="en-US" sz="2400" dirty="0">
                          <a:solidFill>
                            <a:srgbClr val="000000"/>
                          </a:solidFill>
                          <a:latin typeface="微软雅黑" panose="020B0503020204020204" pitchFamily="34" charset="-122"/>
                          <a:ea typeface="微软雅黑" panose="020B0503020204020204" pitchFamily="34" charset="-122"/>
                        </a:rPr>
                        <a:t>开始，然后变快</a:t>
                      </a:r>
                      <a:r>
                        <a:rPr lang="zh-CN" altLang="en-US" sz="2400" dirty="0" smtClean="0">
                          <a:solidFill>
                            <a:srgbClr val="000000"/>
                          </a:solidFill>
                          <a:latin typeface="微软雅黑" panose="020B0503020204020204" pitchFamily="34" charset="-122"/>
                          <a:ea typeface="微软雅黑" panose="020B0503020204020204" pitchFamily="34" charset="-122"/>
                        </a:rPr>
                        <a:t>，最后慢速</a:t>
                      </a:r>
                      <a:r>
                        <a:rPr lang="zh-CN" altLang="en-US" sz="2400" dirty="0">
                          <a:solidFill>
                            <a:srgbClr val="000000"/>
                          </a:solidFill>
                          <a:latin typeface="微软雅黑" panose="020B0503020204020204" pitchFamily="34" charset="-122"/>
                          <a:ea typeface="微软雅黑" panose="020B0503020204020204" pitchFamily="34" charset="-122"/>
                        </a:rPr>
                        <a:t>结束的过渡</a:t>
                      </a:r>
                      <a:r>
                        <a:rPr lang="zh-CN" altLang="en-US" sz="2400" dirty="0" smtClean="0">
                          <a:solidFill>
                            <a:srgbClr val="000000"/>
                          </a:solidFill>
                          <a:latin typeface="微软雅黑" panose="020B0503020204020204" pitchFamily="34" charset="-122"/>
                          <a:ea typeface="微软雅黑" panose="020B0503020204020204" pitchFamily="34" charset="-122"/>
                        </a:rPr>
                        <a:t>效果（</a:t>
                      </a:r>
                      <a:r>
                        <a:rPr lang="en-US" altLang="zh-CN" sz="2400" dirty="0" smtClean="0">
                          <a:solidFill>
                            <a:srgbClr val="000000"/>
                          </a:solidFill>
                          <a:latin typeface="微软雅黑" panose="020B0503020204020204" pitchFamily="34" charset="-122"/>
                          <a:ea typeface="微软雅黑" panose="020B0503020204020204" pitchFamily="34" charset="-122"/>
                        </a:rPr>
                        <a:t>cubic-</a:t>
                      </a:r>
                      <a:r>
                        <a:rPr lang="en-US" altLang="zh-CN" sz="2400" dirty="0" err="1" smtClean="0">
                          <a:solidFill>
                            <a:srgbClr val="000000"/>
                          </a:solidFill>
                          <a:latin typeface="微软雅黑" panose="020B0503020204020204" pitchFamily="34" charset="-122"/>
                          <a:ea typeface="微软雅黑" panose="020B0503020204020204" pitchFamily="34" charset="-122"/>
                        </a:rPr>
                        <a:t>bezier</a:t>
                      </a:r>
                      <a:r>
                        <a:rPr lang="en-US" altLang="zh-CN" sz="2400" dirty="0" smtClean="0">
                          <a:solidFill>
                            <a:srgbClr val="000000"/>
                          </a:solidFill>
                          <a:latin typeface="微软雅黑" panose="020B0503020204020204" pitchFamily="34" charset="-122"/>
                          <a:ea typeface="微软雅黑" panose="020B0503020204020204" pitchFamily="34" charset="-122"/>
                        </a:rPr>
                        <a:t>(0.25,0.1,0.25,1)</a:t>
                      </a:r>
                      <a:r>
                        <a:rPr lang="zh-CN" altLang="en-US" sz="2400" dirty="0" smtClean="0">
                          <a:solidFill>
                            <a:srgbClr val="000000"/>
                          </a:solidFill>
                          <a:latin typeface="微软雅黑" panose="020B0503020204020204" pitchFamily="34" charset="-122"/>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2141806538"/>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ease-in</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渐显效果</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以</a:t>
                      </a:r>
                      <a:r>
                        <a:rPr lang="zh-CN" altLang="en-US" sz="2400" dirty="0">
                          <a:solidFill>
                            <a:srgbClr val="000000"/>
                          </a:solidFill>
                          <a:latin typeface="微软雅黑" panose="020B0503020204020204" pitchFamily="34" charset="-122"/>
                          <a:ea typeface="微软雅黑" panose="020B0503020204020204" pitchFamily="34" charset="-122"/>
                        </a:rPr>
                        <a:t>慢速开始的过渡效果（等于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(0.42,0,1,1</a:t>
                      </a:r>
                      <a:r>
                        <a:rPr lang="en-US" sz="2400" dirty="0" smtClean="0">
                          <a:solidFill>
                            <a:srgbClr val="000000"/>
                          </a:solidFill>
                          <a:latin typeface="微软雅黑" panose="020B0503020204020204" pitchFamily="34" charset="-122"/>
                          <a:ea typeface="微软雅黑" panose="020B0503020204020204" pitchFamily="34" charset="-122"/>
                        </a:rPr>
                        <a:t>)）</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205795857"/>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ease-out</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渐隐效果</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以</a:t>
                      </a:r>
                      <a:r>
                        <a:rPr lang="zh-CN" altLang="en-US" sz="2400" dirty="0">
                          <a:solidFill>
                            <a:srgbClr val="000000"/>
                          </a:solidFill>
                          <a:latin typeface="微软雅黑" panose="020B0503020204020204" pitchFamily="34" charset="-122"/>
                          <a:ea typeface="微软雅黑" panose="020B0503020204020204" pitchFamily="34" charset="-122"/>
                        </a:rPr>
                        <a:t>慢速结束的过渡效果（等于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(0,0,0.58,1</a:t>
                      </a:r>
                      <a:r>
                        <a:rPr lang="en-US" sz="2400" dirty="0" smtClean="0">
                          <a:solidFill>
                            <a:srgbClr val="000000"/>
                          </a:solidFill>
                          <a:latin typeface="微软雅黑" panose="020B0503020204020204" pitchFamily="34" charset="-122"/>
                          <a:ea typeface="微软雅黑" panose="020B0503020204020204" pitchFamily="34" charset="-122"/>
                        </a:rPr>
                        <a:t>)）</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3928674561"/>
                  </a:ext>
                </a:extLst>
              </a:tr>
              <a:tr h="0">
                <a:tc>
                  <a:txBody>
                    <a:bodyPr/>
                    <a:lstStyle/>
                    <a:p>
                      <a:pPr>
                        <a:lnSpc>
                          <a:spcPts val="3100"/>
                        </a:lnSpc>
                      </a:pPr>
                      <a:r>
                        <a:rPr lang="en-US" sz="2400">
                          <a:solidFill>
                            <a:srgbClr val="000000"/>
                          </a:solidFill>
                          <a:latin typeface="微软雅黑" panose="020B0503020204020204" pitchFamily="34" charset="-122"/>
                          <a:ea typeface="微软雅黑" panose="020B0503020204020204" pitchFamily="34" charset="-122"/>
                        </a:rPr>
                        <a:t>ease-in-out</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渐显渐隐</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以</a:t>
                      </a:r>
                      <a:r>
                        <a:rPr lang="zh-CN" altLang="en-US" sz="2400" dirty="0">
                          <a:solidFill>
                            <a:srgbClr val="000000"/>
                          </a:solidFill>
                          <a:latin typeface="微软雅黑" panose="020B0503020204020204" pitchFamily="34" charset="-122"/>
                          <a:ea typeface="微软雅黑" panose="020B0503020204020204" pitchFamily="34" charset="-122"/>
                        </a:rPr>
                        <a:t>慢速开始和结束的过渡效果（等于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(0.42,0,0.58,1</a:t>
                      </a:r>
                      <a:r>
                        <a:rPr lang="en-US" sz="2400" dirty="0" smtClean="0">
                          <a:solidFill>
                            <a:srgbClr val="000000"/>
                          </a:solidFill>
                          <a:latin typeface="微软雅黑" panose="020B0503020204020204" pitchFamily="34" charset="-122"/>
                          <a:ea typeface="微软雅黑" panose="020B0503020204020204" pitchFamily="34" charset="-122"/>
                        </a:rPr>
                        <a:t>)）</a:t>
                      </a:r>
                      <a:endParaRPr 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1491763156"/>
                  </a:ext>
                </a:extLst>
              </a:tr>
              <a:tr h="0">
                <a:tc>
                  <a:txBody>
                    <a:bodyPr/>
                    <a:lstStyle/>
                    <a:p>
                      <a:pPr>
                        <a:lnSpc>
                          <a:spcPts val="3100"/>
                        </a:lnSpc>
                      </a:pP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a:t>
                      </a:r>
                      <a:r>
                        <a:rPr lang="en-US" sz="2400" dirty="0" err="1">
                          <a:solidFill>
                            <a:srgbClr val="000000"/>
                          </a:solidFill>
                          <a:latin typeface="微软雅黑" panose="020B0503020204020204" pitchFamily="34" charset="-122"/>
                          <a:ea typeface="微软雅黑" panose="020B0503020204020204" pitchFamily="34" charset="-122"/>
                        </a:rPr>
                        <a:t>n,n,n,n</a:t>
                      </a:r>
                      <a:r>
                        <a:rPr lang="en-US" sz="2400" dirty="0">
                          <a:solidFill>
                            <a:srgbClr val="000000"/>
                          </a:solidFill>
                          <a:latin typeface="微软雅黑" panose="020B0503020204020204" pitchFamily="34" charset="-122"/>
                          <a:ea typeface="微软雅黑" panose="020B0503020204020204" pitchFamily="34" charset="-122"/>
                        </a:rPr>
                        <a:t>)</a:t>
                      </a:r>
                    </a:p>
                  </a:txBody>
                  <a:tcPr anchor="ctr"/>
                </a:tc>
                <a:tc>
                  <a:txBody>
                    <a:bodyPr/>
                    <a:lstStyle/>
                    <a:p>
                      <a:pPr>
                        <a:lnSpc>
                          <a:spcPts val="3100"/>
                        </a:lnSpc>
                      </a:pPr>
                      <a:r>
                        <a:rPr lang="zh-CN" altLang="en-US" sz="2400" dirty="0" smtClean="0">
                          <a:solidFill>
                            <a:srgbClr val="000000"/>
                          </a:solidFill>
                          <a:latin typeface="微软雅黑" panose="020B0503020204020204" pitchFamily="34" charset="-122"/>
                          <a:ea typeface="微软雅黑" panose="020B0503020204020204" pitchFamily="34" charset="-122"/>
                        </a:rPr>
                        <a:t>贝塞尔曲线效果</a:t>
                      </a:r>
                      <a:endParaRPr lang="zh-CN" altLang="en-US" sz="2400" dirty="0">
                        <a:solidFill>
                          <a:srgbClr val="000000"/>
                        </a:solidFill>
                        <a:latin typeface="微软雅黑" panose="020B0503020204020204" pitchFamily="34" charset="-122"/>
                        <a:ea typeface="微软雅黑" panose="020B0503020204020204" pitchFamily="34" charset="-122"/>
                      </a:endParaRPr>
                    </a:p>
                  </a:txBody>
                  <a:tcPr anchor="ctr"/>
                </a:tc>
                <a:tc>
                  <a:txBody>
                    <a:bodyPr/>
                    <a:lstStyle/>
                    <a:p>
                      <a:pPr>
                        <a:lnSpc>
                          <a:spcPts val="3100"/>
                        </a:lnSpc>
                      </a:pPr>
                      <a:r>
                        <a:rPr lang="zh-CN" altLang="en-US" sz="2400" dirty="0">
                          <a:solidFill>
                            <a:srgbClr val="000000"/>
                          </a:solidFill>
                          <a:latin typeface="微软雅黑" panose="020B0503020204020204" pitchFamily="34" charset="-122"/>
                          <a:ea typeface="微软雅黑" panose="020B0503020204020204" pitchFamily="34" charset="-122"/>
                        </a:rPr>
                        <a:t>在 </a:t>
                      </a:r>
                      <a:r>
                        <a:rPr lang="en-US" sz="2400" dirty="0">
                          <a:solidFill>
                            <a:srgbClr val="000000"/>
                          </a:solidFill>
                          <a:latin typeface="微软雅黑" panose="020B0503020204020204" pitchFamily="34" charset="-122"/>
                          <a:ea typeface="微软雅黑" panose="020B0503020204020204" pitchFamily="34" charset="-122"/>
                        </a:rPr>
                        <a:t>cubic-</a:t>
                      </a:r>
                      <a:r>
                        <a:rPr lang="en-US" sz="2400" dirty="0" err="1">
                          <a:solidFill>
                            <a:srgbClr val="000000"/>
                          </a:solidFill>
                          <a:latin typeface="微软雅黑" panose="020B0503020204020204" pitchFamily="34" charset="-122"/>
                          <a:ea typeface="微软雅黑" panose="020B0503020204020204" pitchFamily="34" charset="-122"/>
                        </a:rPr>
                        <a:t>bezier</a:t>
                      </a:r>
                      <a:r>
                        <a:rPr lang="en-US"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函数中定义自己的值。可能的值是 </a:t>
                      </a:r>
                      <a:r>
                        <a:rPr lang="en-US" altLang="zh-CN" sz="2400" dirty="0">
                          <a:solidFill>
                            <a:srgbClr val="000000"/>
                          </a:solidFill>
                          <a:latin typeface="微软雅黑" panose="020B0503020204020204" pitchFamily="34" charset="-122"/>
                          <a:ea typeface="微软雅黑" panose="020B0503020204020204" pitchFamily="34" charset="-122"/>
                        </a:rPr>
                        <a:t>0 </a:t>
                      </a:r>
                      <a:r>
                        <a:rPr lang="zh-CN" altLang="en-US" sz="2400" dirty="0">
                          <a:solidFill>
                            <a:srgbClr val="000000"/>
                          </a:solidFill>
                          <a:latin typeface="微软雅黑" panose="020B0503020204020204" pitchFamily="34" charset="-122"/>
                          <a:ea typeface="微软雅黑" panose="020B0503020204020204" pitchFamily="34" charset="-122"/>
                        </a:rPr>
                        <a:t>至 </a:t>
                      </a:r>
                      <a:r>
                        <a:rPr lang="en-US" altLang="zh-CN" sz="2400" dirty="0">
                          <a:solidFill>
                            <a:srgbClr val="000000"/>
                          </a:solidFill>
                          <a:latin typeface="微软雅黑" panose="020B0503020204020204" pitchFamily="34" charset="-122"/>
                          <a:ea typeface="微软雅黑" panose="020B0503020204020204" pitchFamily="34" charset="-122"/>
                        </a:rPr>
                        <a:t>1 </a:t>
                      </a:r>
                      <a:r>
                        <a:rPr lang="zh-CN" altLang="en-US" sz="2400" dirty="0">
                          <a:solidFill>
                            <a:srgbClr val="000000"/>
                          </a:solidFill>
                          <a:latin typeface="微软雅黑" panose="020B0503020204020204" pitchFamily="34" charset="-122"/>
                          <a:ea typeface="微软雅黑" panose="020B0503020204020204" pitchFamily="34" charset="-122"/>
                        </a:rPr>
                        <a:t>之间的</a:t>
                      </a:r>
                      <a:r>
                        <a:rPr lang="zh-CN" altLang="en-US" sz="2400" dirty="0" smtClean="0">
                          <a:solidFill>
                            <a:srgbClr val="000000"/>
                          </a:solidFill>
                          <a:latin typeface="微软雅黑" panose="020B0503020204020204" pitchFamily="34" charset="-122"/>
                          <a:ea typeface="微软雅黑" panose="020B0503020204020204" pitchFamily="34" charset="-122"/>
                        </a:rPr>
                        <a:t>数值</a:t>
                      </a:r>
                      <a:endParaRPr lang="zh-CN" altLang="en-US" sz="24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 xmlns:a16="http://schemas.microsoft.com/office/drawing/2014/main" val="4241242823"/>
                  </a:ext>
                </a:extLst>
              </a:tr>
            </a:tbl>
          </a:graphicData>
        </a:graphic>
      </p:graphicFrame>
    </p:spTree>
    <p:custDataLst>
      <p:tags r:id="rId1"/>
    </p:custDataLst>
    <p:extLst>
      <p:ext uri="{BB962C8B-B14F-4D97-AF65-F5344CB8AC3E}">
        <p14:creationId xmlns:p14="http://schemas.microsoft.com/office/powerpoint/2010/main" val="7979916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09896" y="1332411"/>
            <a:ext cx="9379133" cy="492443"/>
          </a:xfrm>
          <a:prstGeom prst="rect">
            <a:avLst/>
          </a:prstGeom>
          <a:noFill/>
        </p:spPr>
        <p:txBody>
          <a:bodyPr wrap="square" rtlCol="0">
            <a:spAutoFit/>
          </a:bodyPr>
          <a:lstStyle/>
          <a:p>
            <a:r>
              <a:rPr lang="zh-CN" altLang="en-US" sz="2600" dirty="0" smtClean="0">
                <a:solidFill>
                  <a:srgbClr val="000000"/>
                </a:solidFill>
                <a:latin typeface="微软雅黑" panose="020B0503020204020204" pitchFamily="34" charset="-122"/>
                <a:ea typeface="微软雅黑" panose="020B0503020204020204" pitchFamily="34" charset="-122"/>
              </a:rPr>
              <a:t>通过带有</a:t>
            </a:r>
            <a:r>
              <a:rPr lang="zh-CN" altLang="en-US" sz="2600" dirty="0">
                <a:solidFill>
                  <a:srgbClr val="000000"/>
                </a:solidFill>
                <a:latin typeface="微软雅黑" panose="020B0503020204020204" pitchFamily="34" charset="-122"/>
                <a:ea typeface="微软雅黑" panose="020B0503020204020204" pitchFamily="34" charset="-122"/>
              </a:rPr>
              <a:t>五个</a:t>
            </a:r>
            <a:r>
              <a:rPr lang="zh-CN" altLang="en-US" sz="2600" dirty="0" smtClean="0">
                <a:solidFill>
                  <a:srgbClr val="000000"/>
                </a:solidFill>
                <a:latin typeface="微软雅黑" panose="020B0503020204020204" pitchFamily="34" charset="-122"/>
                <a:ea typeface="微软雅黑" panose="020B0503020204020204" pitchFamily="34" charset="-122"/>
              </a:rPr>
              <a:t>不同</a:t>
            </a:r>
            <a:r>
              <a:rPr lang="zh-CN" altLang="en-US" sz="2600" dirty="0">
                <a:solidFill>
                  <a:srgbClr val="000000"/>
                </a:solidFill>
                <a:latin typeface="微软雅黑" panose="020B0503020204020204" pitchFamily="34" charset="-122"/>
                <a:ea typeface="微软雅黑" panose="020B0503020204020204" pitchFamily="34" charset="-122"/>
              </a:rPr>
              <a:t>过渡效果</a:t>
            </a:r>
            <a:r>
              <a:rPr lang="zh-CN" altLang="en-US" sz="2600" dirty="0" smtClean="0">
                <a:solidFill>
                  <a:srgbClr val="000000"/>
                </a:solidFill>
                <a:latin typeface="微软雅黑" panose="020B0503020204020204" pitchFamily="34" charset="-122"/>
                <a:ea typeface="微软雅黑" panose="020B0503020204020204" pitchFamily="34" charset="-122"/>
              </a:rPr>
              <a:t>值的</a:t>
            </a:r>
            <a:r>
              <a:rPr lang="en-US" altLang="zh-CN" sz="2600" dirty="0" smtClean="0">
                <a:solidFill>
                  <a:srgbClr val="000000"/>
                </a:solidFill>
                <a:latin typeface="微软雅黑" panose="020B0503020204020204" pitchFamily="34" charset="-122"/>
                <a:ea typeface="微软雅黑" panose="020B0503020204020204" pitchFamily="34" charset="-122"/>
              </a:rPr>
              <a:t>div </a:t>
            </a:r>
            <a:r>
              <a:rPr lang="zh-CN" altLang="en-US" sz="2600" dirty="0" smtClean="0">
                <a:solidFill>
                  <a:srgbClr val="000000"/>
                </a:solidFill>
                <a:latin typeface="微软雅黑" panose="020B0503020204020204" pitchFamily="34" charset="-122"/>
                <a:ea typeface="微软雅黑" panose="020B0503020204020204" pitchFamily="34" charset="-122"/>
              </a:rPr>
              <a:t>元素理解过渡效果速度曲线：</a:t>
            </a:r>
            <a:endParaRPr lang="zh-CN" altLang="en-US" sz="2600" dirty="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29491" y="2058865"/>
            <a:ext cx="8118566" cy="2918428"/>
          </a:xfrm>
          <a:prstGeom prst="rect">
            <a:avLst/>
          </a:prstGeom>
          <a:solidFill>
            <a:schemeClr val="accent5">
              <a:lumMod val="20000"/>
              <a:lumOff val="80000"/>
            </a:schemeClr>
          </a:solidFill>
        </p:spPr>
        <p:txBody>
          <a:bodyPr wrap="square" rtlCol="0">
            <a:spAutoFit/>
          </a:bodyPr>
          <a:lstStyle/>
          <a:p>
            <a:pPr>
              <a:lnSpc>
                <a:spcPts val="4000"/>
              </a:lnSpc>
              <a:spcAft>
                <a:spcPts val="600"/>
              </a:spcAft>
            </a:pPr>
            <a:r>
              <a:rPr lang="en-US" altLang="zh-CN" sz="2800" dirty="0">
                <a:solidFill>
                  <a:srgbClr val="000000"/>
                </a:solidFill>
              </a:rPr>
              <a:t>#div1 {transition-timing-function: linear;}</a:t>
            </a:r>
          </a:p>
          <a:p>
            <a:pPr>
              <a:lnSpc>
                <a:spcPts val="4000"/>
              </a:lnSpc>
              <a:spcAft>
                <a:spcPts val="600"/>
              </a:spcAft>
            </a:pPr>
            <a:r>
              <a:rPr lang="en-US" altLang="zh-CN" sz="2800" dirty="0" smtClean="0">
                <a:solidFill>
                  <a:srgbClr val="000000"/>
                </a:solidFill>
              </a:rPr>
              <a:t>#</a:t>
            </a:r>
            <a:r>
              <a:rPr lang="en-US" altLang="zh-CN" sz="2800" dirty="0">
                <a:solidFill>
                  <a:srgbClr val="000000"/>
                </a:solidFill>
              </a:rPr>
              <a:t>div2 {transition-timing-function: ease;}</a:t>
            </a:r>
          </a:p>
          <a:p>
            <a:pPr>
              <a:lnSpc>
                <a:spcPts val="4000"/>
              </a:lnSpc>
              <a:spcAft>
                <a:spcPts val="600"/>
              </a:spcAft>
            </a:pPr>
            <a:r>
              <a:rPr lang="en-US" altLang="zh-CN" sz="2800" dirty="0" smtClean="0">
                <a:solidFill>
                  <a:srgbClr val="000000"/>
                </a:solidFill>
              </a:rPr>
              <a:t>#</a:t>
            </a:r>
            <a:r>
              <a:rPr lang="en-US" altLang="zh-CN" sz="2800" dirty="0">
                <a:solidFill>
                  <a:srgbClr val="000000"/>
                </a:solidFill>
              </a:rPr>
              <a:t>div3 {transition-timing-function: ease-in;}</a:t>
            </a:r>
          </a:p>
          <a:p>
            <a:pPr>
              <a:lnSpc>
                <a:spcPts val="4000"/>
              </a:lnSpc>
              <a:spcAft>
                <a:spcPts val="600"/>
              </a:spcAft>
            </a:pPr>
            <a:r>
              <a:rPr lang="en-US" altLang="zh-CN" sz="2800" dirty="0" smtClean="0">
                <a:solidFill>
                  <a:srgbClr val="000000"/>
                </a:solidFill>
              </a:rPr>
              <a:t>#</a:t>
            </a:r>
            <a:r>
              <a:rPr lang="en-US" altLang="zh-CN" sz="2800" dirty="0">
                <a:solidFill>
                  <a:srgbClr val="000000"/>
                </a:solidFill>
              </a:rPr>
              <a:t>div4 {transition-timing-function: ease-out;}</a:t>
            </a:r>
          </a:p>
          <a:p>
            <a:pPr>
              <a:lnSpc>
                <a:spcPts val="4000"/>
              </a:lnSpc>
              <a:spcAft>
                <a:spcPts val="600"/>
              </a:spcAft>
            </a:pPr>
            <a:r>
              <a:rPr lang="en-US" altLang="zh-CN" sz="2800" dirty="0" smtClean="0">
                <a:solidFill>
                  <a:srgbClr val="000000"/>
                </a:solidFill>
              </a:rPr>
              <a:t>#</a:t>
            </a:r>
            <a:r>
              <a:rPr lang="en-US" altLang="zh-CN" sz="2800" dirty="0">
                <a:solidFill>
                  <a:srgbClr val="000000"/>
                </a:solidFill>
              </a:rPr>
              <a:t>div5 {transition-timing-function: ease-in-out;}</a:t>
            </a:r>
            <a:endParaRPr lang="zh-CN" altLang="en-US" sz="2800" dirty="0">
              <a:solidFill>
                <a:srgbClr val="000000"/>
              </a:solidFill>
            </a:endParaRPr>
          </a:p>
        </p:txBody>
      </p:sp>
      <p:sp>
        <p:nvSpPr>
          <p:cNvPr id="4" name="矩形 3"/>
          <p:cNvSpPr/>
          <p:nvPr/>
        </p:nvSpPr>
        <p:spPr>
          <a:xfrm>
            <a:off x="7815335" y="5410518"/>
            <a:ext cx="2585964" cy="523220"/>
          </a:xfrm>
          <a:prstGeom prst="rect">
            <a:avLst/>
          </a:prstGeom>
        </p:spPr>
        <p:txBody>
          <a:bodyPr wrap="none">
            <a:spAutoFit/>
          </a:bodyPr>
          <a:lstStyle/>
          <a:p>
            <a:r>
              <a:rPr lang="en-US" altLang="zh-CN" sz="2800" dirty="0" smtClean="0">
                <a:solidFill>
                  <a:srgbClr val="000000"/>
                </a:solidFill>
              </a:rPr>
              <a:t>demo17-2.html</a:t>
            </a:r>
            <a:endParaRPr lang="zh-CN" altLang="en-US" sz="2800" dirty="0">
              <a:solidFill>
                <a:srgbClr val="000000"/>
              </a:solidFill>
            </a:endParaRPr>
          </a:p>
        </p:txBody>
      </p:sp>
      <p:sp>
        <p:nvSpPr>
          <p:cNvPr id="7" name="Rectangle 2"/>
          <p:cNvSpPr txBox="1">
            <a:spLocks noChangeArrowheads="1"/>
          </p:cNvSpPr>
          <p:nvPr>
            <p:custDataLst>
              <p:tags r:id="rId2"/>
            </p:custDataLst>
          </p:nvPr>
        </p:nvSpPr>
        <p:spPr>
          <a:xfrm>
            <a:off x="809896" y="276165"/>
            <a:ext cx="9791700" cy="792163"/>
          </a:xfrm>
          <a:prstGeom prst="rect">
            <a:avLst/>
          </a:prstGeom>
        </p:spPr>
        <p:txBody>
          <a:bodyPr>
            <a:normAutofit fontScale="92500"/>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en-US" altLang="zh-CN" sz="4000" dirty="0" smtClean="0"/>
              <a:t>transition-timing-function</a:t>
            </a:r>
            <a:r>
              <a:rPr lang="zh-CN" altLang="en-US" sz="4000" dirty="0" smtClean="0"/>
              <a:t>过渡</a:t>
            </a:r>
            <a:r>
              <a:rPr lang="zh-CN" altLang="en-US" sz="4000" dirty="0"/>
              <a:t>效果的速度</a:t>
            </a:r>
            <a:r>
              <a:rPr lang="zh-CN" altLang="en-US" sz="4000" dirty="0" smtClean="0"/>
              <a:t>曲线</a:t>
            </a:r>
            <a:endParaRPr lang="zh-CN" altLang="en-US" sz="4000" dirty="0"/>
          </a:p>
          <a:p>
            <a:endParaRPr lang="zh-CN" altLang="en-US" sz="4000" dirty="0"/>
          </a:p>
          <a:p>
            <a:endParaRPr lang="zh-CN" altLang="en-US" sz="4000" dirty="0"/>
          </a:p>
        </p:txBody>
      </p:sp>
    </p:spTree>
    <p:custDataLst>
      <p:tags r:id="rId1"/>
    </p:custDataLst>
    <p:extLst>
      <p:ext uri="{BB962C8B-B14F-4D97-AF65-F5344CB8AC3E}">
        <p14:creationId xmlns:p14="http://schemas.microsoft.com/office/powerpoint/2010/main" val="2992232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语法</a:t>
            </a:r>
            <a:endParaRPr lang="zh-CN" altLang="en-US" sz="4000" dirty="0"/>
          </a:p>
        </p:txBody>
      </p:sp>
      <p:sp>
        <p:nvSpPr>
          <p:cNvPr id="3" name="TextBox 2"/>
          <p:cNvSpPr txBox="1"/>
          <p:nvPr/>
        </p:nvSpPr>
        <p:spPr>
          <a:xfrm>
            <a:off x="746237" y="2162409"/>
            <a:ext cx="7915302" cy="523220"/>
          </a:xfrm>
          <a:prstGeom prst="rect">
            <a:avLst/>
          </a:prstGeom>
          <a:noFill/>
        </p:spPr>
        <p:txBody>
          <a:bodyPr wrap="square" rtlCol="0">
            <a:spAutoFit/>
          </a:bodyPr>
          <a:lstStyle/>
          <a:p>
            <a:r>
              <a:rPr lang="en-US" altLang="zh-CN" sz="2800" b="1" dirty="0" smtClean="0">
                <a:solidFill>
                  <a:srgbClr val="C00000"/>
                </a:solidFill>
              </a:rPr>
              <a:t>transition: </a:t>
            </a:r>
            <a:r>
              <a:rPr lang="en-US" altLang="zh-CN" sz="2800" dirty="0" smtClean="0">
                <a:solidFill>
                  <a:srgbClr val="000000"/>
                </a:solidFill>
              </a:rPr>
              <a:t>all  </a:t>
            </a:r>
            <a:r>
              <a:rPr lang="en-US" altLang="zh-CN" sz="2800" dirty="0">
                <a:solidFill>
                  <a:srgbClr val="000000"/>
                </a:solidFill>
              </a:rPr>
              <a:t>.5s </a:t>
            </a:r>
            <a:r>
              <a:rPr lang="en-US" altLang="zh-CN" sz="2800" dirty="0" smtClean="0">
                <a:solidFill>
                  <a:srgbClr val="000000"/>
                </a:solidFill>
              </a:rPr>
              <a:t> ease-in  .</a:t>
            </a:r>
            <a:r>
              <a:rPr lang="en-US" altLang="zh-CN" sz="2800" dirty="0">
                <a:solidFill>
                  <a:srgbClr val="000000"/>
                </a:solidFill>
              </a:rPr>
              <a:t>1s, </a:t>
            </a:r>
            <a:endParaRPr lang="en-US" altLang="zh-CN" sz="2800" dirty="0" smtClean="0">
              <a:solidFill>
                <a:srgbClr val="000000"/>
              </a:solidFill>
            </a:endParaRPr>
          </a:p>
        </p:txBody>
      </p:sp>
      <p:sp>
        <p:nvSpPr>
          <p:cNvPr id="4" name="TextBox 3"/>
          <p:cNvSpPr txBox="1"/>
          <p:nvPr/>
        </p:nvSpPr>
        <p:spPr>
          <a:xfrm>
            <a:off x="739912" y="3421212"/>
            <a:ext cx="7761151" cy="2677656"/>
          </a:xfrm>
          <a:prstGeom prst="rect">
            <a:avLst/>
          </a:prstGeom>
          <a:noFill/>
        </p:spPr>
        <p:txBody>
          <a:bodyPr wrap="square" rtlCol="0">
            <a:spAutoFit/>
          </a:bodyPr>
          <a:lstStyle/>
          <a:p>
            <a:pPr>
              <a:lnSpc>
                <a:spcPct val="150000"/>
              </a:lnSpc>
            </a:pPr>
            <a:r>
              <a:rPr lang="en-US" altLang="zh-CN" sz="2800" b="1" dirty="0" smtClean="0">
                <a:solidFill>
                  <a:srgbClr val="C00000"/>
                </a:solidFill>
              </a:rPr>
              <a:t>transition-property: </a:t>
            </a:r>
            <a:r>
              <a:rPr lang="en-US" altLang="zh-CN" sz="2800" dirty="0" smtClean="0">
                <a:solidFill>
                  <a:srgbClr val="000000"/>
                </a:solidFill>
              </a:rPr>
              <a:t>all; </a:t>
            </a:r>
          </a:p>
          <a:p>
            <a:pPr>
              <a:lnSpc>
                <a:spcPct val="150000"/>
              </a:lnSpc>
            </a:pPr>
            <a:r>
              <a:rPr lang="en-US" altLang="zh-CN" sz="2800" b="1" dirty="0" smtClean="0">
                <a:solidFill>
                  <a:srgbClr val="C00000"/>
                </a:solidFill>
              </a:rPr>
              <a:t>transition-duration: </a:t>
            </a:r>
            <a:r>
              <a:rPr lang="en-US" altLang="zh-CN" sz="2800" dirty="0" smtClean="0">
                <a:solidFill>
                  <a:srgbClr val="000000"/>
                </a:solidFill>
              </a:rPr>
              <a:t>.</a:t>
            </a:r>
            <a:r>
              <a:rPr lang="en-US" altLang="zh-CN" sz="2800" dirty="0">
                <a:solidFill>
                  <a:srgbClr val="000000"/>
                </a:solidFill>
              </a:rPr>
              <a:t>5s; </a:t>
            </a:r>
            <a:endParaRPr lang="en-US" altLang="zh-CN" sz="2800" dirty="0" smtClean="0">
              <a:solidFill>
                <a:srgbClr val="000000"/>
              </a:solidFill>
            </a:endParaRPr>
          </a:p>
          <a:p>
            <a:pPr>
              <a:lnSpc>
                <a:spcPct val="150000"/>
              </a:lnSpc>
            </a:pPr>
            <a:r>
              <a:rPr lang="en-US" altLang="zh-CN" sz="2800" b="1" dirty="0" smtClean="0">
                <a:solidFill>
                  <a:srgbClr val="C00000"/>
                </a:solidFill>
              </a:rPr>
              <a:t>transition-timing-function: </a:t>
            </a:r>
            <a:r>
              <a:rPr lang="en-US" altLang="zh-CN" sz="2800" dirty="0" smtClean="0">
                <a:solidFill>
                  <a:srgbClr val="000000"/>
                </a:solidFill>
              </a:rPr>
              <a:t>ease-in</a:t>
            </a:r>
            <a:r>
              <a:rPr lang="en-US" altLang="zh-CN" sz="2800" dirty="0">
                <a:solidFill>
                  <a:srgbClr val="000000"/>
                </a:solidFill>
              </a:rPr>
              <a:t>; </a:t>
            </a:r>
            <a:r>
              <a:rPr lang="en-US" altLang="zh-CN" sz="2800" b="1" dirty="0">
                <a:solidFill>
                  <a:srgbClr val="C00000"/>
                </a:solidFill>
              </a:rPr>
              <a:t>transition-delay</a:t>
            </a:r>
            <a:r>
              <a:rPr lang="en-US" altLang="zh-CN" sz="2800" b="1" dirty="0" smtClean="0">
                <a:solidFill>
                  <a:srgbClr val="C00000"/>
                </a:solidFill>
              </a:rPr>
              <a:t>: </a:t>
            </a:r>
            <a:r>
              <a:rPr lang="en-US" altLang="zh-CN" sz="2800" dirty="0" smtClean="0">
                <a:solidFill>
                  <a:srgbClr val="000000"/>
                </a:solidFill>
              </a:rPr>
              <a:t>.</a:t>
            </a:r>
            <a:r>
              <a:rPr lang="en-US" altLang="zh-CN" sz="2800" dirty="0">
                <a:solidFill>
                  <a:srgbClr val="000000"/>
                </a:solidFill>
              </a:rPr>
              <a:t>1s;</a:t>
            </a:r>
            <a:endParaRPr lang="zh-CN" altLang="en-US" sz="2800" dirty="0">
              <a:solidFill>
                <a:srgbClr val="000000"/>
              </a:solidFill>
            </a:endParaRPr>
          </a:p>
        </p:txBody>
      </p:sp>
      <p:sp>
        <p:nvSpPr>
          <p:cNvPr id="5" name="TextBox 4"/>
          <p:cNvSpPr txBox="1"/>
          <p:nvPr/>
        </p:nvSpPr>
        <p:spPr>
          <a:xfrm>
            <a:off x="746237" y="2850176"/>
            <a:ext cx="1980029" cy="523220"/>
          </a:xfrm>
          <a:prstGeom prst="rect">
            <a:avLst/>
          </a:prstGeom>
          <a:noFill/>
        </p:spPr>
        <p:txBody>
          <a:bodyPr wrap="none" rtlCol="0">
            <a:spAutoFit/>
          </a:bodyPr>
          <a:lstStyle/>
          <a:p>
            <a:r>
              <a:rPr lang="zh-CN" altLang="en-US" sz="2800" dirty="0" smtClean="0">
                <a:solidFill>
                  <a:srgbClr val="000000"/>
                </a:solidFill>
                <a:latin typeface="微软雅黑" panose="020B0503020204020204" pitchFamily="34" charset="-122"/>
                <a:ea typeface="微软雅黑" panose="020B0503020204020204" pitchFamily="34" charset="-122"/>
              </a:rPr>
              <a:t>分写方式：</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746237" y="1456260"/>
            <a:ext cx="1980029" cy="523220"/>
          </a:xfrm>
          <a:prstGeom prst="rect">
            <a:avLst/>
          </a:prstGeom>
          <a:noFill/>
        </p:spPr>
        <p:txBody>
          <a:bodyPr wrap="none" rtlCol="0">
            <a:spAutoFit/>
          </a:bodyPr>
          <a:lstStyle/>
          <a:p>
            <a:r>
              <a:rPr lang="zh-CN" altLang="en-US" sz="2800" dirty="0" smtClean="0">
                <a:solidFill>
                  <a:srgbClr val="000000"/>
                </a:solidFill>
                <a:latin typeface="微软雅黑" panose="020B0503020204020204" pitchFamily="34" charset="-122"/>
                <a:ea typeface="微软雅黑" panose="020B0503020204020204" pitchFamily="34" charset="-122"/>
              </a:rPr>
              <a:t>合写方式：</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63797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custDataLst>
              <p:tags r:id="rId2"/>
            </p:custDataLst>
          </p:nvPr>
        </p:nvSpPr>
        <p:spPr>
          <a:xfrm>
            <a:off x="609599" y="190277"/>
            <a:ext cx="9791700" cy="792163"/>
          </a:xfrm>
          <a:prstGeom prst="rect">
            <a:avLst/>
          </a:prstGeom>
        </p:spPr>
        <p:txBody>
          <a:bodyPr>
            <a:normAutofit/>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en-US" altLang="zh-CN" sz="4000" dirty="0"/>
              <a:t>transition</a:t>
            </a:r>
            <a:endParaRPr lang="zh-CN" altLang="en-US" sz="4000" dirty="0"/>
          </a:p>
        </p:txBody>
      </p:sp>
      <p:sp>
        <p:nvSpPr>
          <p:cNvPr id="6" name="文本框 5"/>
          <p:cNvSpPr txBox="1"/>
          <p:nvPr/>
        </p:nvSpPr>
        <p:spPr>
          <a:xfrm>
            <a:off x="809896" y="1332411"/>
            <a:ext cx="7119257" cy="2893100"/>
          </a:xfrm>
          <a:prstGeom prst="rect">
            <a:avLst/>
          </a:prstGeom>
          <a:solidFill>
            <a:schemeClr val="accent5">
              <a:lumMod val="20000"/>
              <a:lumOff val="80000"/>
            </a:schemeClr>
          </a:solidFill>
        </p:spPr>
        <p:txBody>
          <a:bodyPr wrap="square" rtlCol="0">
            <a:spAutoFit/>
          </a:bodyPr>
          <a:lstStyle/>
          <a:p>
            <a:r>
              <a:rPr lang="en-US" altLang="zh-CN" sz="2600" dirty="0">
                <a:solidFill>
                  <a:srgbClr val="000000"/>
                </a:solidFill>
              </a:rPr>
              <a:t>div{</a:t>
            </a:r>
          </a:p>
          <a:p>
            <a:r>
              <a:rPr lang="en-US" altLang="zh-CN" sz="2600" dirty="0" smtClean="0">
                <a:solidFill>
                  <a:srgbClr val="000000"/>
                </a:solidFill>
              </a:rPr>
              <a:t>	background-color</a:t>
            </a:r>
            <a:r>
              <a:rPr lang="en-US" altLang="zh-CN" sz="2600" dirty="0">
                <a:solidFill>
                  <a:srgbClr val="000000"/>
                </a:solidFill>
              </a:rPr>
              <a:t>: #ffff00;</a:t>
            </a:r>
          </a:p>
          <a:p>
            <a:r>
              <a:rPr lang="en-US" altLang="zh-CN" sz="2600" dirty="0">
                <a:solidFill>
                  <a:srgbClr val="000000"/>
                </a:solidFill>
              </a:rPr>
              <a:t>	</a:t>
            </a:r>
            <a:r>
              <a:rPr lang="en-US" altLang="zh-CN" sz="2600" dirty="0" smtClean="0">
                <a:solidFill>
                  <a:srgbClr val="FF0000"/>
                </a:solidFill>
              </a:rPr>
              <a:t>transition</a:t>
            </a:r>
            <a:r>
              <a:rPr lang="en-US" altLang="zh-CN" sz="2600" dirty="0">
                <a:solidFill>
                  <a:srgbClr val="FF0000"/>
                </a:solidFill>
              </a:rPr>
              <a:t>: background-color 1s linear;</a:t>
            </a:r>
          </a:p>
          <a:p>
            <a:r>
              <a:rPr lang="en-US" altLang="zh-CN" sz="2600" dirty="0" smtClean="0">
                <a:solidFill>
                  <a:srgbClr val="000000"/>
                </a:solidFill>
              </a:rPr>
              <a:t>}</a:t>
            </a:r>
            <a:endParaRPr lang="en-US" altLang="zh-CN" sz="2600" dirty="0">
              <a:solidFill>
                <a:srgbClr val="000000"/>
              </a:solidFill>
            </a:endParaRPr>
          </a:p>
          <a:p>
            <a:r>
              <a:rPr lang="en-US" altLang="zh-CN" sz="2600" dirty="0" err="1" smtClean="0">
                <a:solidFill>
                  <a:srgbClr val="000000"/>
                </a:solidFill>
              </a:rPr>
              <a:t>div:hover</a:t>
            </a:r>
            <a:r>
              <a:rPr lang="en-US" altLang="zh-CN" sz="2600" dirty="0">
                <a:solidFill>
                  <a:srgbClr val="000000"/>
                </a:solidFill>
              </a:rPr>
              <a:t>{</a:t>
            </a:r>
          </a:p>
          <a:p>
            <a:r>
              <a:rPr lang="en-US" altLang="zh-CN" sz="2600" dirty="0">
                <a:solidFill>
                  <a:srgbClr val="000000"/>
                </a:solidFill>
              </a:rPr>
              <a:t>	 </a:t>
            </a:r>
            <a:r>
              <a:rPr lang="en-US" altLang="zh-CN" sz="2600" dirty="0" smtClean="0">
                <a:solidFill>
                  <a:srgbClr val="000000"/>
                </a:solidFill>
              </a:rPr>
              <a:t>background-color</a:t>
            </a:r>
            <a:r>
              <a:rPr lang="en-US" altLang="zh-CN" sz="2600" dirty="0">
                <a:solidFill>
                  <a:srgbClr val="000000"/>
                </a:solidFill>
              </a:rPr>
              <a:t>: #00ffff;</a:t>
            </a:r>
          </a:p>
          <a:p>
            <a:r>
              <a:rPr lang="en-US" altLang="zh-CN" sz="2600" dirty="0" smtClean="0">
                <a:solidFill>
                  <a:srgbClr val="000000"/>
                </a:solidFill>
              </a:rPr>
              <a:t>}</a:t>
            </a:r>
            <a:endParaRPr lang="zh-CN" altLang="en-US" sz="2600" dirty="0">
              <a:solidFill>
                <a:srgbClr val="000000"/>
              </a:solidFill>
            </a:endParaRPr>
          </a:p>
        </p:txBody>
      </p:sp>
      <p:pic>
        <p:nvPicPr>
          <p:cNvPr id="7" name="图片 6"/>
          <p:cNvPicPr>
            <a:picLocks noChangeAspect="1"/>
          </p:cNvPicPr>
          <p:nvPr/>
        </p:nvPicPr>
        <p:blipFill>
          <a:blip r:embed="rId5"/>
          <a:stretch>
            <a:fillRect/>
          </a:stretch>
        </p:blipFill>
        <p:spPr>
          <a:xfrm>
            <a:off x="888731" y="4228989"/>
            <a:ext cx="1534839" cy="813382"/>
          </a:xfrm>
          <a:prstGeom prst="rect">
            <a:avLst/>
          </a:prstGeom>
        </p:spPr>
      </p:pic>
      <p:pic>
        <p:nvPicPr>
          <p:cNvPr id="8" name="图片 7"/>
          <p:cNvPicPr>
            <a:picLocks noChangeAspect="1"/>
          </p:cNvPicPr>
          <p:nvPr/>
        </p:nvPicPr>
        <p:blipFill>
          <a:blip r:embed="rId6"/>
          <a:stretch>
            <a:fillRect/>
          </a:stretch>
        </p:blipFill>
        <p:spPr>
          <a:xfrm>
            <a:off x="888732" y="5442968"/>
            <a:ext cx="1534838" cy="584700"/>
          </a:xfrm>
          <a:prstGeom prst="rect">
            <a:avLst/>
          </a:prstGeom>
        </p:spPr>
      </p:pic>
      <p:pic>
        <p:nvPicPr>
          <p:cNvPr id="10" name="图片 9"/>
          <p:cNvPicPr>
            <a:picLocks noChangeAspect="1"/>
          </p:cNvPicPr>
          <p:nvPr/>
        </p:nvPicPr>
        <p:blipFill>
          <a:blip r:embed="rId7"/>
          <a:stretch>
            <a:fillRect/>
          </a:stretch>
        </p:blipFill>
        <p:spPr>
          <a:xfrm>
            <a:off x="962478" y="4800087"/>
            <a:ext cx="1461091" cy="642881"/>
          </a:xfrm>
          <a:prstGeom prst="rect">
            <a:avLst/>
          </a:prstGeom>
        </p:spPr>
      </p:pic>
    </p:spTree>
    <p:custDataLst>
      <p:tags r:id="rId1"/>
    </p:custDataLst>
    <p:extLst>
      <p:ext uri="{BB962C8B-B14F-4D97-AF65-F5344CB8AC3E}">
        <p14:creationId xmlns:p14="http://schemas.microsoft.com/office/powerpoint/2010/main" val="303191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custDataLst>
              <p:tags r:id="rId2"/>
            </p:custDataLst>
          </p:nvPr>
        </p:nvSpPr>
        <p:spPr>
          <a:xfrm>
            <a:off x="609599" y="190277"/>
            <a:ext cx="9791700" cy="792163"/>
          </a:xfrm>
          <a:prstGeom prst="rect">
            <a:avLst/>
          </a:prstGeom>
        </p:spPr>
        <p:txBody>
          <a:bodyPr>
            <a:normAutofit/>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itchFamily="34" charset="0"/>
                <a:ea typeface="微软雅黑" panose="020B050302020402020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charset="-122"/>
                <a:cs typeface="宋体" panose="02010600030101010101" pitchFamily="2" charset="-122"/>
              </a:defRPr>
            </a:lvl9pPr>
          </a:lstStyle>
          <a:p>
            <a:r>
              <a:rPr lang="zh-CN" altLang="en-US" sz="4000" dirty="0"/>
              <a:t>使用</a:t>
            </a:r>
            <a:r>
              <a:rPr lang="en-US" altLang="zh-CN" sz="4000" dirty="0" smtClean="0"/>
              <a:t>transition</a:t>
            </a:r>
            <a:r>
              <a:rPr lang="zh-CN" altLang="en-US" sz="4000" dirty="0" smtClean="0"/>
              <a:t>功能同时过渡多个属性值</a:t>
            </a:r>
            <a:endParaRPr lang="zh-CN" altLang="en-US" sz="4000" dirty="0"/>
          </a:p>
        </p:txBody>
      </p:sp>
      <p:sp>
        <p:nvSpPr>
          <p:cNvPr id="6" name="文本框 5"/>
          <p:cNvSpPr txBox="1"/>
          <p:nvPr/>
        </p:nvSpPr>
        <p:spPr>
          <a:xfrm>
            <a:off x="809896" y="1332411"/>
            <a:ext cx="9379133" cy="492443"/>
          </a:xfrm>
          <a:prstGeom prst="rect">
            <a:avLst/>
          </a:prstGeom>
          <a:noFill/>
        </p:spPr>
        <p:txBody>
          <a:bodyPr wrap="square" rtlCol="0">
            <a:spAutoFit/>
          </a:bodyPr>
          <a:lstStyle/>
          <a:p>
            <a:r>
              <a:rPr lang="zh-CN" altLang="en-US" sz="2600" dirty="0">
                <a:solidFill>
                  <a:srgbClr val="000000"/>
                </a:solidFill>
                <a:latin typeface="微软雅黑" panose="020B0503020204020204" pitchFamily="34" charset="-122"/>
                <a:ea typeface="微软雅黑" panose="020B0503020204020204" pitchFamily="34" charset="-122"/>
              </a:rPr>
              <a:t>如需向多个样式添加过渡效果</a:t>
            </a:r>
            <a:r>
              <a:rPr lang="zh-CN" altLang="en-US" sz="2600" dirty="0" smtClean="0">
                <a:solidFill>
                  <a:srgbClr val="000000"/>
                </a:solidFill>
                <a:latin typeface="微软雅黑" panose="020B0503020204020204" pitchFamily="34" charset="-122"/>
                <a:ea typeface="微软雅黑" panose="020B0503020204020204" pitchFamily="34" charset="-122"/>
              </a:rPr>
              <a:t>，则添加</a:t>
            </a:r>
            <a:r>
              <a:rPr lang="zh-CN" altLang="en-US" sz="2600" dirty="0">
                <a:solidFill>
                  <a:srgbClr val="000000"/>
                </a:solidFill>
                <a:latin typeface="微软雅黑" panose="020B0503020204020204" pitchFamily="34" charset="-122"/>
                <a:ea typeface="微软雅黑" panose="020B0503020204020204" pitchFamily="34" charset="-122"/>
              </a:rPr>
              <a:t>多个属性，由逗号隔开</a:t>
            </a:r>
            <a:r>
              <a:rPr lang="zh-CN" altLang="en-US" sz="2600" dirty="0" smtClean="0">
                <a:solidFill>
                  <a:srgbClr val="000000"/>
                </a:solidFill>
                <a:latin typeface="微软雅黑" panose="020B0503020204020204" pitchFamily="34" charset="-122"/>
                <a:ea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09896" y="2020796"/>
            <a:ext cx="10567854" cy="4154984"/>
          </a:xfrm>
          <a:prstGeom prst="rect">
            <a:avLst/>
          </a:prstGeom>
          <a:solidFill>
            <a:schemeClr val="accent5">
              <a:lumMod val="20000"/>
              <a:lumOff val="80000"/>
            </a:schemeClr>
          </a:solidFill>
        </p:spPr>
        <p:txBody>
          <a:bodyPr wrap="square" rtlCol="0">
            <a:spAutoFit/>
          </a:bodyPr>
          <a:lstStyle/>
          <a:p>
            <a:r>
              <a:rPr lang="en-US" altLang="zh-CN" sz="2400" dirty="0">
                <a:solidFill>
                  <a:srgbClr val="000000"/>
                </a:solidFill>
              </a:rPr>
              <a:t>div{</a:t>
            </a:r>
          </a:p>
          <a:p>
            <a:r>
              <a:rPr lang="en-US" altLang="zh-CN" sz="2400" dirty="0">
                <a:solidFill>
                  <a:srgbClr val="000000"/>
                </a:solidFill>
              </a:rPr>
              <a:t>	</a:t>
            </a:r>
            <a:r>
              <a:rPr lang="en-US" altLang="zh-CN" sz="2400" dirty="0" smtClean="0">
                <a:solidFill>
                  <a:srgbClr val="000000"/>
                </a:solidFill>
              </a:rPr>
              <a:t>background-color</a:t>
            </a:r>
            <a:r>
              <a:rPr lang="en-US" altLang="zh-CN" sz="2400" dirty="0">
                <a:solidFill>
                  <a:srgbClr val="000000"/>
                </a:solidFill>
              </a:rPr>
              <a:t>: #ffff00;</a:t>
            </a:r>
          </a:p>
          <a:p>
            <a:r>
              <a:rPr lang="en-US" altLang="zh-CN" sz="2400" dirty="0">
                <a:solidFill>
                  <a:srgbClr val="000000"/>
                </a:solidFill>
              </a:rPr>
              <a:t>	</a:t>
            </a:r>
            <a:r>
              <a:rPr lang="en-US" altLang="zh-CN" sz="2400" dirty="0" smtClean="0">
                <a:solidFill>
                  <a:srgbClr val="000000"/>
                </a:solidFill>
              </a:rPr>
              <a:t>color</a:t>
            </a:r>
            <a:r>
              <a:rPr lang="en-US" altLang="zh-CN" sz="2400" dirty="0">
                <a:solidFill>
                  <a:srgbClr val="000000"/>
                </a:solidFill>
              </a:rPr>
              <a:t>: #000000;</a:t>
            </a:r>
          </a:p>
          <a:p>
            <a:r>
              <a:rPr lang="en-US" altLang="zh-CN" sz="2400" dirty="0">
                <a:solidFill>
                  <a:srgbClr val="000000"/>
                </a:solidFill>
              </a:rPr>
              <a:t>	</a:t>
            </a:r>
            <a:r>
              <a:rPr lang="en-US" altLang="zh-CN" sz="2400" dirty="0" smtClean="0">
                <a:solidFill>
                  <a:srgbClr val="000000"/>
                </a:solidFill>
              </a:rPr>
              <a:t>width</a:t>
            </a:r>
            <a:r>
              <a:rPr lang="en-US" altLang="zh-CN" sz="2400" dirty="0">
                <a:solidFill>
                  <a:srgbClr val="000000"/>
                </a:solidFill>
              </a:rPr>
              <a:t>: 300px;</a:t>
            </a:r>
          </a:p>
          <a:p>
            <a:r>
              <a:rPr lang="en-US" altLang="zh-CN" sz="2400" dirty="0">
                <a:solidFill>
                  <a:srgbClr val="000000"/>
                </a:solidFill>
              </a:rPr>
              <a:t>	</a:t>
            </a:r>
            <a:r>
              <a:rPr lang="en-US" altLang="zh-CN" sz="2400" dirty="0" smtClean="0">
                <a:solidFill>
                  <a:srgbClr val="FF0000"/>
                </a:solidFill>
              </a:rPr>
              <a:t>transition</a:t>
            </a:r>
            <a:r>
              <a:rPr lang="en-US" altLang="zh-CN" sz="2400" dirty="0">
                <a:solidFill>
                  <a:srgbClr val="FF0000"/>
                </a:solidFill>
              </a:rPr>
              <a:t>:  background-color 1s linear, color 1s linear, width 1s linear;</a:t>
            </a:r>
          </a:p>
          <a:p>
            <a:r>
              <a:rPr lang="en-US" altLang="zh-CN" sz="2400" dirty="0" smtClean="0">
                <a:solidFill>
                  <a:srgbClr val="000000"/>
                </a:solidFill>
              </a:rPr>
              <a:t>}</a:t>
            </a:r>
            <a:endParaRPr lang="en-US" altLang="zh-CN" sz="2400" dirty="0">
              <a:solidFill>
                <a:srgbClr val="000000"/>
              </a:solidFill>
            </a:endParaRPr>
          </a:p>
          <a:p>
            <a:r>
              <a:rPr lang="en-US" altLang="zh-CN" sz="2400" dirty="0" err="1" smtClean="0">
                <a:solidFill>
                  <a:srgbClr val="000000"/>
                </a:solidFill>
              </a:rPr>
              <a:t>div:hover</a:t>
            </a:r>
            <a:r>
              <a:rPr lang="en-US" altLang="zh-CN" sz="2400" dirty="0">
                <a:solidFill>
                  <a:srgbClr val="000000"/>
                </a:solidFill>
              </a:rPr>
              <a:t>{</a:t>
            </a:r>
          </a:p>
          <a:p>
            <a:r>
              <a:rPr lang="en-US" altLang="zh-CN" sz="2400" dirty="0">
                <a:solidFill>
                  <a:srgbClr val="000000"/>
                </a:solidFill>
              </a:rPr>
              <a:t>	</a:t>
            </a:r>
            <a:r>
              <a:rPr lang="en-US" altLang="zh-CN" sz="2400" dirty="0" smtClean="0">
                <a:solidFill>
                  <a:srgbClr val="000000"/>
                </a:solidFill>
              </a:rPr>
              <a:t>background-color</a:t>
            </a:r>
            <a:r>
              <a:rPr lang="en-US" altLang="zh-CN" sz="2400" dirty="0">
                <a:solidFill>
                  <a:srgbClr val="000000"/>
                </a:solidFill>
              </a:rPr>
              <a:t>: #003366;</a:t>
            </a:r>
          </a:p>
          <a:p>
            <a:r>
              <a:rPr lang="en-US" altLang="zh-CN" sz="2400" dirty="0">
                <a:solidFill>
                  <a:srgbClr val="000000"/>
                </a:solidFill>
              </a:rPr>
              <a:t>	</a:t>
            </a:r>
            <a:r>
              <a:rPr lang="en-US" altLang="zh-CN" sz="2400" dirty="0" smtClean="0">
                <a:solidFill>
                  <a:srgbClr val="000000"/>
                </a:solidFill>
              </a:rPr>
              <a:t>color</a:t>
            </a:r>
            <a:r>
              <a:rPr lang="en-US" altLang="zh-CN" sz="2400" dirty="0">
                <a:solidFill>
                  <a:srgbClr val="000000"/>
                </a:solidFill>
              </a:rPr>
              <a:t>: #</a:t>
            </a:r>
            <a:r>
              <a:rPr lang="en-US" altLang="zh-CN" sz="2400" dirty="0" err="1">
                <a:solidFill>
                  <a:srgbClr val="000000"/>
                </a:solidFill>
              </a:rPr>
              <a:t>ffffff</a:t>
            </a:r>
            <a:r>
              <a:rPr lang="en-US" altLang="zh-CN" sz="2400" dirty="0">
                <a:solidFill>
                  <a:srgbClr val="000000"/>
                </a:solidFill>
              </a:rPr>
              <a:t>;</a:t>
            </a:r>
          </a:p>
          <a:p>
            <a:r>
              <a:rPr lang="en-US" altLang="zh-CN" sz="2400" dirty="0">
                <a:solidFill>
                  <a:srgbClr val="000000"/>
                </a:solidFill>
              </a:rPr>
              <a:t>	</a:t>
            </a:r>
            <a:r>
              <a:rPr lang="en-US" altLang="zh-CN" sz="2400" dirty="0" smtClean="0">
                <a:solidFill>
                  <a:srgbClr val="000000"/>
                </a:solidFill>
              </a:rPr>
              <a:t>width</a:t>
            </a:r>
            <a:r>
              <a:rPr lang="en-US" altLang="zh-CN" sz="2400" dirty="0">
                <a:solidFill>
                  <a:srgbClr val="000000"/>
                </a:solidFill>
              </a:rPr>
              <a:t>: 400px;</a:t>
            </a:r>
          </a:p>
          <a:p>
            <a:r>
              <a:rPr lang="en-US" altLang="zh-CN" sz="2400" dirty="0" smtClean="0">
                <a:solidFill>
                  <a:srgbClr val="000000"/>
                </a:solidFill>
              </a:rPr>
              <a:t>}</a:t>
            </a:r>
            <a:endParaRPr lang="zh-CN" altLang="en-US" sz="2400" dirty="0">
              <a:solidFill>
                <a:srgbClr val="000000"/>
              </a:solidFill>
            </a:endParaRPr>
          </a:p>
        </p:txBody>
      </p:sp>
      <p:sp>
        <p:nvSpPr>
          <p:cNvPr id="4" name="矩形 3"/>
          <p:cNvSpPr/>
          <p:nvPr/>
        </p:nvSpPr>
        <p:spPr>
          <a:xfrm>
            <a:off x="8473089" y="5652560"/>
            <a:ext cx="2585964" cy="523220"/>
          </a:xfrm>
          <a:prstGeom prst="rect">
            <a:avLst/>
          </a:prstGeom>
        </p:spPr>
        <p:txBody>
          <a:bodyPr wrap="none">
            <a:spAutoFit/>
          </a:bodyPr>
          <a:lstStyle/>
          <a:p>
            <a:r>
              <a:rPr lang="en-US" altLang="zh-CN" sz="2800" dirty="0" smtClean="0">
                <a:solidFill>
                  <a:srgbClr val="000000"/>
                </a:solidFill>
              </a:rPr>
              <a:t>demo17-3.html</a:t>
            </a:r>
            <a:endParaRPr lang="zh-CN" altLang="en-US" sz="2800" dirty="0">
              <a:solidFill>
                <a:srgbClr val="000000"/>
              </a:solidFill>
            </a:endParaRPr>
          </a:p>
        </p:txBody>
      </p:sp>
    </p:spTree>
    <p:custDataLst>
      <p:tags r:id="rId1"/>
    </p:custDataLst>
    <p:extLst>
      <p:ext uri="{BB962C8B-B14F-4D97-AF65-F5344CB8AC3E}">
        <p14:creationId xmlns:p14="http://schemas.microsoft.com/office/powerpoint/2010/main" val="3128371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t>练习</a:t>
            </a:r>
          </a:p>
        </p:txBody>
      </p:sp>
      <p:pic>
        <p:nvPicPr>
          <p:cNvPr id="5" name="图片 4" descr="2"/>
          <p:cNvPicPr>
            <a:picLocks noChangeAspect="1"/>
          </p:cNvPicPr>
          <p:nvPr/>
        </p:nvPicPr>
        <p:blipFill>
          <a:blip r:embed="rId2"/>
          <a:stretch>
            <a:fillRect/>
          </a:stretch>
        </p:blipFill>
        <p:spPr>
          <a:xfrm>
            <a:off x="806292" y="1556142"/>
            <a:ext cx="3907155" cy="3780155"/>
          </a:xfrm>
          <a:prstGeom prst="rect">
            <a:avLst/>
          </a:prstGeom>
        </p:spPr>
      </p:pic>
      <p:pic>
        <p:nvPicPr>
          <p:cNvPr id="6" name="图片 5" descr="3"/>
          <p:cNvPicPr>
            <a:picLocks noChangeAspect="1"/>
          </p:cNvPicPr>
          <p:nvPr/>
        </p:nvPicPr>
        <p:blipFill>
          <a:blip r:embed="rId3"/>
          <a:stretch>
            <a:fillRect/>
          </a:stretch>
        </p:blipFill>
        <p:spPr>
          <a:xfrm>
            <a:off x="6142990" y="1820644"/>
            <a:ext cx="3406140" cy="3512820"/>
          </a:xfrm>
          <a:prstGeom prst="rect">
            <a:avLst/>
          </a:prstGeom>
        </p:spPr>
      </p:pic>
      <p:sp>
        <p:nvSpPr>
          <p:cNvPr id="7" name="矩形 6"/>
          <p:cNvSpPr/>
          <p:nvPr/>
        </p:nvSpPr>
        <p:spPr>
          <a:xfrm>
            <a:off x="1466887" y="5668937"/>
            <a:ext cx="2585964" cy="523220"/>
          </a:xfrm>
          <a:prstGeom prst="rect">
            <a:avLst/>
          </a:prstGeom>
        </p:spPr>
        <p:txBody>
          <a:bodyPr wrap="none">
            <a:spAutoFit/>
          </a:bodyPr>
          <a:lstStyle/>
          <a:p>
            <a:r>
              <a:rPr lang="en-US" altLang="zh-CN" sz="2800" dirty="0" smtClean="0">
                <a:solidFill>
                  <a:srgbClr val="000000"/>
                </a:solidFill>
              </a:rPr>
              <a:t>demo17-4.html</a:t>
            </a:r>
            <a:endParaRPr lang="zh-CN" altLang="en-US" sz="2800" dirty="0">
              <a:solidFill>
                <a:srgbClr val="000000"/>
              </a:solidFill>
            </a:endParaRPr>
          </a:p>
        </p:txBody>
      </p:sp>
      <p:sp>
        <p:nvSpPr>
          <p:cNvPr id="8" name="矩形 7"/>
          <p:cNvSpPr/>
          <p:nvPr/>
        </p:nvSpPr>
        <p:spPr>
          <a:xfrm>
            <a:off x="6553078" y="5668937"/>
            <a:ext cx="2585964" cy="523220"/>
          </a:xfrm>
          <a:prstGeom prst="rect">
            <a:avLst/>
          </a:prstGeom>
        </p:spPr>
        <p:txBody>
          <a:bodyPr wrap="none">
            <a:spAutoFit/>
          </a:bodyPr>
          <a:lstStyle/>
          <a:p>
            <a:r>
              <a:rPr lang="en-US" altLang="zh-CN" sz="2800" dirty="0" smtClean="0">
                <a:solidFill>
                  <a:srgbClr val="000000"/>
                </a:solidFill>
              </a:rPr>
              <a:t>demo17-5.html</a:t>
            </a:r>
            <a:endParaRPr lang="zh-CN" altLang="en-US" sz="28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1706562" y="2314578"/>
            <a:ext cx="8737600" cy="1314449"/>
            <a:chOff x="1849438" y="1833564"/>
            <a:chExt cx="5793551" cy="1314449"/>
          </a:xfrm>
        </p:grpSpPr>
        <p:sp>
          <p:nvSpPr>
            <p:cNvPr id="6146" name="MH_Number_1"/>
            <p:cNvSpPr>
              <a:spLocks noChangeArrowheads="1"/>
            </p:cNvSpPr>
            <p:nvPr>
              <p:custDataLst>
                <p:tags r:id="rId3"/>
              </p:custDataLst>
            </p:nvPr>
          </p:nvSpPr>
          <p:spPr bwMode="auto">
            <a:xfrm>
              <a:off x="1849438" y="1833564"/>
              <a:ext cx="1200150" cy="1314449"/>
            </a:xfrm>
            <a:prstGeom prst="homePlate">
              <a:avLst>
                <a:gd name="adj" fmla="val 5000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7200" b="1" dirty="0" smtClean="0">
                  <a:solidFill>
                    <a:srgbClr val="FFFFFF"/>
                  </a:solidFill>
                  <a:latin typeface="+mn-lt"/>
                  <a:ea typeface="+mn-ea"/>
                </a:rPr>
                <a:t>0</a:t>
              </a:r>
              <a:r>
                <a:rPr lang="en-US" sz="7200" b="1" dirty="0" smtClean="0">
                  <a:solidFill>
                    <a:srgbClr val="FFFFFF"/>
                  </a:solidFill>
                  <a:latin typeface="+mn-lt"/>
                  <a:ea typeface="+mn-ea"/>
                </a:rPr>
                <a:t>2</a:t>
              </a:r>
              <a:endParaRPr lang="en-US" sz="7200" b="1" dirty="0">
                <a:solidFill>
                  <a:srgbClr val="FFFFFF"/>
                </a:solidFill>
                <a:latin typeface="+mn-lt"/>
                <a:ea typeface="+mn-ea"/>
              </a:endParaRPr>
            </a:p>
          </p:txBody>
        </p:sp>
        <p:sp>
          <p:nvSpPr>
            <p:cNvPr id="6147" name="MH_Entry_1"/>
            <p:cNvSpPr txBox="1">
              <a:spLocks noChangeArrowheads="1"/>
            </p:cNvSpPr>
            <p:nvPr>
              <p:custDataLst>
                <p:tags r:id="rId4"/>
              </p:custDataLst>
            </p:nvPr>
          </p:nvSpPr>
          <p:spPr bwMode="auto">
            <a:xfrm>
              <a:off x="3197989" y="2117725"/>
              <a:ext cx="4445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eaLnBrk="1" hangingPunct="1">
                <a:lnSpc>
                  <a:spcPct val="120000"/>
                </a:lnSpc>
                <a:spcBef>
                  <a:spcPct val="0"/>
                </a:spcBef>
                <a:buFontTx/>
                <a:buNone/>
              </a:pPr>
              <a:r>
                <a:rPr lang="zh-CN" sz="4800" dirty="0">
                  <a:solidFill>
                    <a:schemeClr val="tx1"/>
                  </a:solidFill>
                  <a:latin typeface="微软雅黑" panose="020B0503020204020204" pitchFamily="34" charset="-122"/>
                  <a:ea typeface="微软雅黑" panose="020B0503020204020204" pitchFamily="34" charset="-122"/>
                </a:rPr>
                <a:t>动画</a:t>
              </a:r>
            </a:p>
          </p:txBody>
        </p:sp>
      </p:grpSp>
      <p:sp>
        <p:nvSpPr>
          <p:cNvPr id="2" name="文本框 1"/>
          <p:cNvSpPr txBox="1"/>
          <p:nvPr/>
        </p:nvSpPr>
        <p:spPr>
          <a:xfrm>
            <a:off x="405393" y="547680"/>
            <a:ext cx="8067696" cy="792363"/>
          </a:xfrm>
          <a:prstGeom prst="rect">
            <a:avLst/>
          </a:prstGeom>
          <a:solidFill>
            <a:schemeClr val="bg1"/>
          </a:solidFill>
        </p:spPr>
        <p:txBody>
          <a:bodyPr wrap="square" rtlCol="0">
            <a:spAutoFit/>
          </a:bodyPr>
          <a:lstStyle/>
          <a:p>
            <a:endParaRPr lang="zh-CN" altLang="en-US" dirty="0"/>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t>动画</a:t>
            </a:r>
          </a:p>
        </p:txBody>
      </p:sp>
      <p:pic>
        <p:nvPicPr>
          <p:cNvPr id="5" name="图片 4" descr="幻灯片"/>
          <p:cNvPicPr>
            <a:picLocks noChangeAspect="1"/>
          </p:cNvPicPr>
          <p:nvPr/>
        </p:nvPicPr>
        <p:blipFill>
          <a:blip r:embed="rId2"/>
          <a:stretch>
            <a:fillRect/>
          </a:stretch>
        </p:blipFill>
        <p:spPr>
          <a:xfrm>
            <a:off x="1446530" y="1355090"/>
            <a:ext cx="8831580" cy="4329430"/>
          </a:xfrm>
          <a:prstGeom prst="rect">
            <a:avLst/>
          </a:prstGeom>
        </p:spPr>
      </p:pic>
      <p:pic>
        <p:nvPicPr>
          <p:cNvPr id="4" name="图片 3" descr="GIF"/>
          <p:cNvPicPr>
            <a:picLocks noChangeAspect="1"/>
          </p:cNvPicPr>
          <p:nvPr/>
        </p:nvPicPr>
        <p:blipFill>
          <a:blip r:embed="rId3"/>
          <a:stretch>
            <a:fillRect/>
          </a:stretch>
        </p:blipFill>
        <p:spPr>
          <a:xfrm>
            <a:off x="1720850" y="1086485"/>
            <a:ext cx="8282940" cy="4866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t>动画</a:t>
            </a:r>
          </a:p>
        </p:txBody>
      </p:sp>
      <p:sp>
        <p:nvSpPr>
          <p:cNvPr id="2" name="内容占位符 1"/>
          <p:cNvSpPr>
            <a:spLocks noGrp="1"/>
          </p:cNvSpPr>
          <p:nvPr>
            <p:ph sz="quarter" idx="10"/>
          </p:nvPr>
        </p:nvSpPr>
        <p:spPr>
          <a:xfrm>
            <a:off x="756285" y="1246504"/>
            <a:ext cx="10547985" cy="5063815"/>
          </a:xfrm>
        </p:spPr>
        <p:txBody>
          <a:bodyPr/>
          <a:lstStyle/>
          <a:p>
            <a:pPr>
              <a:spcAft>
                <a:spcPts val="0"/>
              </a:spcAft>
            </a:pPr>
            <a:r>
              <a:rPr lang="zh-CN" altLang="en-US" sz="2800" dirty="0">
                <a:sym typeface="+mn-ea"/>
              </a:rPr>
              <a:t>通过 </a:t>
            </a:r>
            <a:r>
              <a:rPr lang="en-US" altLang="zh-CN" sz="2800" dirty="0" smtClean="0">
                <a:sym typeface="+mn-ea"/>
              </a:rPr>
              <a:t>CSS3 </a:t>
            </a:r>
            <a:r>
              <a:rPr lang="zh-CN" altLang="en-US" sz="2800" dirty="0">
                <a:sym typeface="+mn-ea"/>
              </a:rPr>
              <a:t>创建动画</a:t>
            </a:r>
            <a:r>
              <a:rPr lang="zh-CN" altLang="en-US" sz="2800" dirty="0" smtClean="0">
                <a:sym typeface="+mn-ea"/>
              </a:rPr>
              <a:t>，可以</a:t>
            </a:r>
            <a:r>
              <a:rPr lang="zh-CN" altLang="en-US" sz="2800" dirty="0">
                <a:sym typeface="+mn-ea"/>
              </a:rPr>
              <a:t>在许多网页中取代动画图片、</a:t>
            </a:r>
            <a:r>
              <a:rPr lang="en-US" altLang="zh-CN" sz="2800" dirty="0">
                <a:sym typeface="+mn-ea"/>
              </a:rPr>
              <a:t>Flash </a:t>
            </a:r>
            <a:r>
              <a:rPr lang="zh-CN" altLang="en-US" sz="2800" dirty="0">
                <a:sym typeface="+mn-ea"/>
              </a:rPr>
              <a:t>动画以及 </a:t>
            </a:r>
            <a:r>
              <a:rPr lang="en-US" altLang="zh-CN" sz="2800" dirty="0">
                <a:sym typeface="+mn-ea"/>
              </a:rPr>
              <a:t>JavaScript</a:t>
            </a:r>
            <a:r>
              <a:rPr lang="zh-CN" altLang="en-US" sz="2800" dirty="0" smtClean="0">
                <a:sym typeface="+mn-ea"/>
              </a:rPr>
              <a:t>。动画效果使用 </a:t>
            </a:r>
            <a:r>
              <a:rPr lang="zh-CN" altLang="en-US" sz="2800" dirty="0" smtClean="0">
                <a:solidFill>
                  <a:srgbClr val="FF0000"/>
                </a:solidFill>
                <a:sym typeface="+mn-ea"/>
              </a:rPr>
              <a:t>animation </a:t>
            </a:r>
            <a:r>
              <a:rPr lang="zh-CN" altLang="en-US" sz="2800" dirty="0" smtClean="0">
                <a:sym typeface="+mn-ea"/>
              </a:rPr>
              <a:t>属性来实现。</a:t>
            </a:r>
            <a:endParaRPr lang="zh-CN" altLang="en-US" sz="2800" dirty="0" smtClean="0">
              <a:solidFill>
                <a:srgbClr val="000000"/>
              </a:solidFill>
              <a:sym typeface="+mn-ea"/>
            </a:endParaRPr>
          </a:p>
          <a:p>
            <a:pPr>
              <a:spcBef>
                <a:spcPts val="1200"/>
              </a:spcBef>
            </a:pPr>
            <a:r>
              <a:rPr lang="en-US" altLang="zh-CN" sz="2800" dirty="0" smtClean="0">
                <a:solidFill>
                  <a:srgbClr val="FF0000"/>
                </a:solidFill>
                <a:sym typeface="+mn-ea"/>
              </a:rPr>
              <a:t>animations </a:t>
            </a:r>
            <a:r>
              <a:rPr lang="zh-CN" altLang="en-US" sz="2800" dirty="0" smtClean="0">
                <a:solidFill>
                  <a:srgbClr val="FF0000"/>
                </a:solidFill>
                <a:sym typeface="+mn-ea"/>
              </a:rPr>
              <a:t>功能与 </a:t>
            </a:r>
            <a:r>
              <a:rPr lang="en-US" altLang="zh-CN" sz="2800" dirty="0" smtClean="0">
                <a:solidFill>
                  <a:srgbClr val="FF0000"/>
                </a:solidFill>
                <a:sym typeface="+mn-ea"/>
              </a:rPr>
              <a:t>transitions </a:t>
            </a:r>
            <a:r>
              <a:rPr lang="zh-CN" altLang="en-US" sz="2800" dirty="0" smtClean="0">
                <a:solidFill>
                  <a:srgbClr val="FF0000"/>
                </a:solidFill>
                <a:sym typeface="+mn-ea"/>
              </a:rPr>
              <a:t>功能的相似点与不同点？</a:t>
            </a:r>
          </a:p>
          <a:p>
            <a:pPr lvl="1"/>
            <a:r>
              <a:rPr lang="zh-CN" altLang="en-US" sz="2500" dirty="0" smtClean="0">
                <a:sym typeface="+mn-ea"/>
              </a:rPr>
              <a:t>相似点：都是通过改变元素的属性值来实现动画效果。</a:t>
            </a:r>
          </a:p>
          <a:p>
            <a:pPr lvl="1"/>
            <a:r>
              <a:rPr lang="zh-CN" altLang="en-US" sz="2500" dirty="0" smtClean="0">
                <a:sym typeface="+mn-ea"/>
              </a:rPr>
              <a:t>不同点：</a:t>
            </a:r>
            <a:r>
              <a:rPr lang="en-US" altLang="zh-CN" sz="2500" dirty="0" smtClean="0">
                <a:sym typeface="+mn-ea"/>
              </a:rPr>
              <a:t>transitions </a:t>
            </a:r>
            <a:r>
              <a:rPr lang="zh-CN" altLang="en-US" sz="2500" dirty="0" smtClean="0">
                <a:sym typeface="+mn-ea"/>
              </a:rPr>
              <a:t>过渡只是通过指定属性的开始值与结束值，然后以在这两个属性之间进行平滑过渡的方式来实现</a:t>
            </a:r>
            <a:r>
              <a:rPr lang="zh-CN" altLang="en-US" sz="2500" dirty="0">
                <a:solidFill>
                  <a:srgbClr val="C00000"/>
                </a:solidFill>
                <a:sym typeface="+mn-ea"/>
              </a:rPr>
              <a:t>简单</a:t>
            </a:r>
            <a:r>
              <a:rPr lang="zh-CN" altLang="en-US" sz="2500" dirty="0" smtClean="0">
                <a:solidFill>
                  <a:srgbClr val="C00000"/>
                </a:solidFill>
                <a:sym typeface="+mn-ea"/>
              </a:rPr>
              <a:t>动画效果</a:t>
            </a:r>
            <a:r>
              <a:rPr lang="zh-CN" altLang="en-US" sz="2500" dirty="0" smtClean="0">
                <a:sym typeface="+mn-ea"/>
              </a:rPr>
              <a:t>。</a:t>
            </a:r>
            <a:r>
              <a:rPr lang="en-US" altLang="zh-CN" sz="2500" dirty="0" smtClean="0">
                <a:sym typeface="+mn-ea"/>
              </a:rPr>
              <a:t>animations </a:t>
            </a:r>
            <a:r>
              <a:rPr lang="zh-CN" altLang="en-US" sz="2500" dirty="0" smtClean="0">
                <a:sym typeface="+mn-ea"/>
              </a:rPr>
              <a:t>动画则是通过定义多个</a:t>
            </a:r>
            <a:r>
              <a:rPr lang="zh-CN" altLang="en-US" sz="2500" dirty="0">
                <a:solidFill>
                  <a:srgbClr val="C00000"/>
                </a:solidFill>
                <a:sym typeface="+mn-ea"/>
              </a:rPr>
              <a:t>关键帧</a:t>
            </a:r>
            <a:r>
              <a:rPr lang="zh-CN" altLang="en-US" sz="2500" dirty="0" smtClean="0">
                <a:sym typeface="+mn-ea"/>
              </a:rPr>
              <a:t>以及定义每个关键帧中元素的属性值来实现更为</a:t>
            </a:r>
            <a:r>
              <a:rPr lang="zh-CN" altLang="en-US" sz="2500" dirty="0">
                <a:solidFill>
                  <a:srgbClr val="C00000"/>
                </a:solidFill>
                <a:sym typeface="+mn-ea"/>
              </a:rPr>
              <a:t>复杂的动画效果</a:t>
            </a:r>
            <a:r>
              <a:rPr lang="zh-CN" altLang="en-US" sz="2500" dirty="0" smtClean="0">
                <a:sym typeface="+mn-ea"/>
              </a:rPr>
              <a:t>。</a:t>
            </a:r>
            <a:endParaRPr lang="zh-CN" altLang="en-US" sz="2500" dirty="0">
              <a:solidFill>
                <a:srgbClr val="000000"/>
              </a:solidFill>
            </a:endParaRPr>
          </a:p>
          <a:p>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custDataLst>
              <p:tags r:id="rId1"/>
            </p:custDataLst>
          </p:nvPr>
        </p:nvSpPr>
        <p:spPr>
          <a:xfrm>
            <a:off x="609599" y="190277"/>
            <a:ext cx="9791700" cy="695548"/>
          </a:xfrm>
          <a:prstGeom prst="rect">
            <a:avLst/>
          </a:prstGeom>
        </p:spPr>
        <p:txBody>
          <a:bodyPr>
            <a:noAutofit/>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a:lstStyle>
          <a:p>
            <a:r>
              <a:rPr lang="zh-CN" altLang="en-US" sz="4000" dirty="0" smtClean="0"/>
              <a:t>主要内容</a:t>
            </a:r>
            <a:endParaRPr lang="zh-CN" altLang="en-US" sz="4000" dirty="0"/>
          </a:p>
        </p:txBody>
      </p:sp>
      <p:sp>
        <p:nvSpPr>
          <p:cNvPr id="6" name="MH_Number_1"/>
          <p:cNvSpPr>
            <a:spLocks noChangeArrowheads="1"/>
          </p:cNvSpPr>
          <p:nvPr>
            <p:custDataLst>
              <p:tags r:id="rId2"/>
            </p:custDataLst>
          </p:nvPr>
        </p:nvSpPr>
        <p:spPr bwMode="auto">
          <a:xfrm>
            <a:off x="1179456" y="2056926"/>
            <a:ext cx="1585100" cy="471488"/>
          </a:xfrm>
          <a:prstGeom prst="homePlate">
            <a:avLst>
              <a:gd name="adj" fmla="val 5000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b="1" dirty="0" smtClean="0">
                <a:solidFill>
                  <a:srgbClr val="FFFFFF"/>
                </a:solidFill>
                <a:latin typeface="微软雅黑" panose="020B0503020204020204" pitchFamily="34" charset="-122"/>
                <a:ea typeface="微软雅黑" panose="020B0503020204020204" pitchFamily="34" charset="-122"/>
              </a:rPr>
              <a:t>01</a:t>
            </a:r>
          </a:p>
        </p:txBody>
      </p:sp>
      <p:sp>
        <p:nvSpPr>
          <p:cNvPr id="7" name="MH_Entry_1"/>
          <p:cNvSpPr txBox="1">
            <a:spLocks noChangeArrowheads="1"/>
          </p:cNvSpPr>
          <p:nvPr>
            <p:custDataLst>
              <p:tags r:id="rId3"/>
            </p:custDataLst>
          </p:nvPr>
        </p:nvSpPr>
        <p:spPr bwMode="auto">
          <a:xfrm>
            <a:off x="2764555" y="2764097"/>
            <a:ext cx="5453069"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a:lnSpc>
                <a:spcPct val="120000"/>
              </a:lnSpc>
              <a:spcBef>
                <a:spcPct val="0"/>
              </a:spcBef>
              <a:buNone/>
            </a:pPr>
            <a:r>
              <a:rPr lang="zh-CN" altLang="en-US" sz="3200" dirty="0" smtClean="0">
                <a:solidFill>
                  <a:schemeClr val="tx1"/>
                </a:solidFill>
                <a:latin typeface="微软雅黑" panose="020B0503020204020204" pitchFamily="34" charset="-122"/>
                <a:ea typeface="微软雅黑" panose="020B0503020204020204" pitchFamily="34" charset="-122"/>
              </a:rPr>
              <a:t>动画</a:t>
            </a:r>
          </a:p>
        </p:txBody>
      </p:sp>
      <p:sp>
        <p:nvSpPr>
          <p:cNvPr id="9" name="MH_Entry_2"/>
          <p:cNvSpPr txBox="1">
            <a:spLocks noChangeArrowheads="1"/>
          </p:cNvSpPr>
          <p:nvPr>
            <p:custDataLst>
              <p:tags r:id="rId4"/>
            </p:custDataLst>
          </p:nvPr>
        </p:nvSpPr>
        <p:spPr bwMode="auto">
          <a:xfrm>
            <a:off x="2774690" y="2055339"/>
            <a:ext cx="6787829"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a:lnSpc>
                <a:spcPct val="120000"/>
              </a:lnSpc>
              <a:spcBef>
                <a:spcPct val="0"/>
              </a:spcBef>
              <a:buNone/>
            </a:pP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过渡</a:t>
            </a:r>
          </a:p>
        </p:txBody>
      </p:sp>
      <p:sp>
        <p:nvSpPr>
          <p:cNvPr id="10" name="MH_Number_2"/>
          <p:cNvSpPr>
            <a:spLocks noChangeArrowheads="1"/>
          </p:cNvSpPr>
          <p:nvPr>
            <p:custDataLst>
              <p:tags r:id="rId5"/>
            </p:custDataLst>
          </p:nvPr>
        </p:nvSpPr>
        <p:spPr bwMode="auto">
          <a:xfrm>
            <a:off x="1179456" y="2764096"/>
            <a:ext cx="1585099" cy="471488"/>
          </a:xfrm>
          <a:prstGeom prst="homePlate">
            <a:avLst>
              <a:gd name="adj" fmla="val 50002"/>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3200" b="1" dirty="0" smtClean="0">
                <a:solidFill>
                  <a:srgbClr val="FFFFFF"/>
                </a:solidFill>
                <a:latin typeface="微软雅黑" panose="020B0503020204020204" pitchFamily="34" charset="-122"/>
                <a:ea typeface="微软雅黑" panose="020B0503020204020204" pitchFamily="34" charset="-122"/>
              </a:rPr>
              <a:t>02</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ym typeface="+mn-ea"/>
              </a:rPr>
              <a:t>在 CSS3 中，动画需要 2 步：</a:t>
            </a:r>
            <a:endParaRPr lang="zh-CN" altLang="en-US" dirty="0" smtClean="0">
              <a:solidFill>
                <a:srgbClr val="000000"/>
              </a:solidFill>
              <a:sym typeface="+mn-ea"/>
            </a:endParaRPr>
          </a:p>
          <a:p>
            <a:pPr marL="0" indent="0">
              <a:buNone/>
            </a:pPr>
            <a:endParaRPr lang="en-US" altLang="zh-CN" dirty="0" smtClean="0">
              <a:solidFill>
                <a:srgbClr val="FF0000"/>
              </a:solidFill>
              <a:latin typeface="微软雅黑" panose="020B0503020204020204" pitchFamily="34" charset="-122"/>
              <a:ea typeface="微软雅黑" panose="020B0503020204020204" pitchFamily="34" charset="-122"/>
            </a:endParaRPr>
          </a:p>
          <a:p>
            <a:endParaRPr lang="zh-CN" altLang="en-US" sz="2400" dirty="0" smtClean="0">
              <a:solidFill>
                <a:srgbClr val="000000"/>
              </a:solidFill>
              <a:latin typeface="微软雅黑" panose="020B0503020204020204" pitchFamily="34" charset="-122"/>
              <a:ea typeface="微软雅黑" panose="020B0503020204020204" pitchFamily="34" charset="-122"/>
              <a:sym typeface="+mn-ea"/>
            </a:endParaRPr>
          </a:p>
          <a:p>
            <a:endParaRPr lang="zh-CN" altLang="en-US" sz="2400" strike="noStrike" noProof="1">
              <a:solidFill>
                <a:schemeClr val="tx1"/>
              </a:solidFill>
              <a:latin typeface="微软雅黑" panose="020B0503020204020204" pitchFamily="34" charset="-122"/>
              <a:ea typeface="微软雅黑" panose="020B0503020204020204" pitchFamily="34" charset="-122"/>
              <a:sym typeface="+mn-ea"/>
            </a:endParaRPr>
          </a:p>
          <a:p>
            <a:pPr lvl="1"/>
            <a:endParaRPr lang="en-US" altLang="zh-CN" dirty="0"/>
          </a:p>
        </p:txBody>
      </p:sp>
      <p:sp>
        <p:nvSpPr>
          <p:cNvPr id="3" name="内容占位符 2"/>
          <p:cNvSpPr>
            <a:spLocks noGrp="1"/>
          </p:cNvSpPr>
          <p:nvPr>
            <p:ph sz="quarter" idx="11"/>
          </p:nvPr>
        </p:nvSpPr>
        <p:spPr/>
        <p:txBody>
          <a:bodyPr/>
          <a:lstStyle/>
          <a:p>
            <a:r>
              <a:rPr>
                <a:sym typeface="+mn-ea"/>
              </a:rPr>
              <a:t>CSS3</a:t>
            </a:r>
            <a:r>
              <a:rPr lang="zh-CN" altLang="en-US">
                <a:sym typeface="+mn-ea"/>
              </a:rPr>
              <a:t>动画</a:t>
            </a:r>
          </a:p>
        </p:txBody>
      </p:sp>
      <p:sp>
        <p:nvSpPr>
          <p:cNvPr id="5" name="文本框 4"/>
          <p:cNvSpPr txBox="1"/>
          <p:nvPr/>
        </p:nvSpPr>
        <p:spPr>
          <a:xfrm>
            <a:off x="1125723" y="2068195"/>
            <a:ext cx="4790891" cy="669414"/>
          </a:xfrm>
          <a:prstGeom prst="rect">
            <a:avLst/>
          </a:prstGeom>
          <a:noFill/>
        </p:spPr>
        <p:txBody>
          <a:bodyPr wrap="square" rtlCol="0" anchor="t">
            <a:spAutoFit/>
          </a:bodyPr>
          <a:lstStyle/>
          <a:p>
            <a:pPr marL="514350" indent="-514350" fontAlgn="auto">
              <a:lnSpc>
                <a:spcPts val="4500"/>
              </a:lnSpc>
              <a:buAutoNum type="arabicPeriod"/>
            </a:pPr>
            <a:r>
              <a:rPr lang="zh-CN" altLang="en-US" sz="2800" dirty="0">
                <a:solidFill>
                  <a:srgbClr val="C00000"/>
                </a:solidFill>
                <a:latin typeface="微软雅黑" panose="020B0503020204020204" pitchFamily="34" charset="-122"/>
                <a:ea typeface="微软雅黑" panose="020B0503020204020204" pitchFamily="34" charset="-122"/>
              </a:rPr>
              <a:t>制定动画关键</a:t>
            </a:r>
            <a:r>
              <a:rPr lang="zh-CN" altLang="en-US" sz="2800" dirty="0" smtClean="0">
                <a:solidFill>
                  <a:srgbClr val="C00000"/>
                </a:solidFill>
                <a:latin typeface="微软雅黑" panose="020B0503020204020204" pitchFamily="34" charset="-122"/>
                <a:ea typeface="微软雅黑" panose="020B0503020204020204" pitchFamily="34" charset="-122"/>
              </a:rPr>
              <a:t>帧</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384132" y="2068195"/>
            <a:ext cx="5387656" cy="610616"/>
          </a:xfrm>
          <a:prstGeom prst="rect">
            <a:avLst/>
          </a:prstGeom>
          <a:noFill/>
        </p:spPr>
        <p:txBody>
          <a:bodyPr wrap="square" rtlCol="0" anchor="t">
            <a:spAutoFit/>
          </a:bodyPr>
          <a:lstStyle/>
          <a:p>
            <a:pPr indent="0" fontAlgn="auto">
              <a:lnSpc>
                <a:spcPts val="4500"/>
              </a:lnSpc>
              <a:buNone/>
            </a:pPr>
            <a:r>
              <a:rPr lang="en-US" altLang="zh-CN" sz="2800" dirty="0">
                <a:solidFill>
                  <a:srgbClr val="C00000"/>
                </a:solidFill>
                <a:latin typeface="微软雅黑" panose="020B0503020204020204" pitchFamily="34" charset="-122"/>
                <a:ea typeface="微软雅黑" panose="020B0503020204020204" pitchFamily="34" charset="-122"/>
              </a:rPr>
              <a:t>2.  </a:t>
            </a:r>
            <a:r>
              <a:rPr lang="zh-CN" altLang="en-US" sz="2800" dirty="0">
                <a:solidFill>
                  <a:srgbClr val="C00000"/>
                </a:solidFill>
                <a:latin typeface="微软雅黑" panose="020B0503020204020204" pitchFamily="34" charset="-122"/>
                <a:ea typeface="微软雅黑" panose="020B0503020204020204" pitchFamily="34" charset="-122"/>
              </a:rPr>
              <a:t>调用</a:t>
            </a:r>
            <a:r>
              <a:rPr lang="zh-CN" altLang="en-US" sz="2800" dirty="0" smtClean="0">
                <a:solidFill>
                  <a:srgbClr val="C00000"/>
                </a:solidFill>
                <a:latin typeface="微软雅黑" panose="020B0503020204020204" pitchFamily="34" charset="-122"/>
                <a:ea typeface="微软雅黑" panose="020B0503020204020204" pitchFamily="34" charset="-122"/>
              </a:rPr>
              <a:t>动画</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384132" y="2843530"/>
            <a:ext cx="4926645" cy="2243050"/>
          </a:xfrm>
          <a:prstGeom prst="rect">
            <a:avLst/>
          </a:prstGeom>
          <a:solidFill>
            <a:schemeClr val="accent5">
              <a:lumMod val="20000"/>
              <a:lumOff val="80000"/>
            </a:schemeClr>
          </a:solidFill>
        </p:spPr>
        <p:txBody>
          <a:bodyPr wrap="square" rtlCol="0" anchor="t">
            <a:spAutoFit/>
          </a:bodyPr>
          <a:lstStyle/>
          <a:p>
            <a:pPr indent="0" fontAlgn="auto">
              <a:lnSpc>
                <a:spcPct val="150000"/>
              </a:lnSpc>
              <a:buFont typeface="Wingdings" panose="05000000000000000000" pitchFamily="2" charset="2"/>
              <a:buNone/>
            </a:pPr>
            <a:r>
              <a:rPr lang="zh-CN" altLang="en-US" sz="22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animation-name ：调用动画名</a:t>
            </a:r>
          </a:p>
          <a:p>
            <a:pPr indent="0" fontAlgn="auto">
              <a:lnSpc>
                <a:spcPct val="150000"/>
              </a:lnSpc>
              <a:buFont typeface="Wingdings" panose="05000000000000000000" pitchFamily="2" charset="2"/>
              <a:buNone/>
            </a:pPr>
            <a:r>
              <a:rPr lang="zh-CN" altLang="en-US" sz="22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animation-duration ：动画持续时间</a:t>
            </a:r>
          </a:p>
          <a:p>
            <a:pPr indent="0" fontAlgn="auto">
              <a:lnSpc>
                <a:spcPct val="150000"/>
              </a:lnSpc>
              <a:buFont typeface="Wingdings" panose="05000000000000000000" pitchFamily="2" charset="2"/>
              <a:buNone/>
            </a:pPr>
            <a:r>
              <a:rPr lang="en-US" altLang="zh-CN" sz="22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p>
          <a:p>
            <a:pPr indent="0" fontAlgn="auto">
              <a:lnSpc>
                <a:spcPct val="200000"/>
              </a:lnSpc>
              <a:buFont typeface="Wingdings" panose="05000000000000000000" pitchFamily="2" charset="2"/>
              <a:buNone/>
            </a:pPr>
            <a:endParaRPr lang="en-US" altLang="zh-CN" sz="2400" dirty="0" smtClean="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文本框 8"/>
          <p:cNvSpPr txBox="1"/>
          <p:nvPr/>
        </p:nvSpPr>
        <p:spPr>
          <a:xfrm>
            <a:off x="1125723" y="2843530"/>
            <a:ext cx="4800732" cy="3816429"/>
          </a:xfrm>
          <a:prstGeom prst="rect">
            <a:avLst/>
          </a:prstGeom>
          <a:solidFill>
            <a:schemeClr val="accent5">
              <a:lumMod val="20000"/>
              <a:lumOff val="80000"/>
            </a:schemeClr>
          </a:solidFill>
        </p:spPr>
        <p:txBody>
          <a:bodyPr wrap="square" rtlCol="0" anchor="t">
            <a:spAutoFit/>
          </a:bodyPr>
          <a:lstStyle/>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a:t>
            </a:r>
            <a:r>
              <a:rPr lang="en-US" altLang="zh-CN" sz="2200" dirty="0" err="1">
                <a:solidFill>
                  <a:srgbClr val="000000"/>
                </a:solidFill>
                <a:latin typeface="微软雅黑" panose="020B0503020204020204" pitchFamily="34" charset="-122"/>
                <a:sym typeface="Arial" panose="020B0604020202020204" pitchFamily="34" charset="0"/>
              </a:rPr>
              <a:t>keyframes</a:t>
            </a:r>
            <a:r>
              <a:rPr lang="en-US" altLang="zh-CN" sz="2200" dirty="0">
                <a:solidFill>
                  <a:srgbClr val="000000"/>
                </a:solidFill>
                <a:latin typeface="微软雅黑" panose="020B0503020204020204" pitchFamily="34" charset="-122"/>
                <a:sym typeface="Arial" panose="020B0604020202020204" pitchFamily="34" charset="0"/>
              </a:rPr>
              <a:t> </a:t>
            </a:r>
            <a:r>
              <a:rPr lang="zh-CN" altLang="en-US" sz="2200" dirty="0" smtClean="0">
                <a:solidFill>
                  <a:srgbClr val="000000"/>
                </a:solidFill>
                <a:latin typeface="微软雅黑" panose="020B0503020204020204" pitchFamily="34" charset="-122"/>
                <a:sym typeface="Arial" panose="020B0604020202020204" pitchFamily="34" charset="0"/>
              </a:rPr>
              <a:t>动画名</a:t>
            </a:r>
            <a:r>
              <a:rPr lang="en-US" altLang="zh-CN" sz="2200" dirty="0" smtClean="0">
                <a:solidFill>
                  <a:srgbClr val="000000"/>
                </a:solidFill>
                <a:latin typeface="微软雅黑" panose="020B0503020204020204" pitchFamily="34" charset="-122"/>
                <a:sym typeface="Arial" panose="020B0604020202020204" pitchFamily="34" charset="0"/>
              </a:rPr>
              <a:t>{</a:t>
            </a:r>
            <a:endParaRPr lang="en-US" altLang="zh-CN" sz="2200" dirty="0">
              <a:solidFill>
                <a:srgbClr val="000000"/>
              </a:solidFill>
              <a:latin typeface="微软雅黑" panose="020B0503020204020204" pitchFamily="34" charset="-122"/>
              <a:sym typeface="Arial" panose="020B0604020202020204" pitchFamily="34" charset="0"/>
            </a:endParaRP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0</a:t>
            </a:r>
            <a:r>
              <a:rPr lang="en-US" altLang="zh-CN" sz="2200" dirty="0">
                <a:solidFill>
                  <a:srgbClr val="000000"/>
                </a:solidFill>
                <a:latin typeface="微软雅黑" panose="020B0503020204020204" pitchFamily="34" charset="-122"/>
                <a:sym typeface="Arial" panose="020B0604020202020204" pitchFamily="34" charset="0"/>
              </a:rPr>
              <a:t>%{</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background-color</a:t>
            </a:r>
            <a:r>
              <a:rPr lang="en-US" altLang="zh-CN" sz="2200" dirty="0">
                <a:solidFill>
                  <a:srgbClr val="000000"/>
                </a:solidFill>
                <a:latin typeface="微软雅黑" panose="020B0503020204020204" pitchFamily="34" charset="-122"/>
                <a:sym typeface="Arial" panose="020B0604020202020204" pitchFamily="34" charset="0"/>
              </a:rPr>
              <a:t>: red;</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a:t>
            </a:r>
            <a:endParaRPr lang="en-US" altLang="zh-CN" sz="2200" dirty="0">
              <a:solidFill>
                <a:srgbClr val="000000"/>
              </a:solidFill>
              <a:latin typeface="微软雅黑" panose="020B0503020204020204" pitchFamily="34" charset="-122"/>
              <a:sym typeface="Arial" panose="020B0604020202020204" pitchFamily="34" charset="0"/>
            </a:endParaRP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70</a:t>
            </a:r>
            <a:r>
              <a:rPr lang="en-US" altLang="zh-CN" sz="2200" dirty="0">
                <a:solidFill>
                  <a:srgbClr val="000000"/>
                </a:solidFill>
                <a:latin typeface="微软雅黑" panose="020B0503020204020204" pitchFamily="34" charset="-122"/>
                <a:sym typeface="Arial" panose="020B0604020202020204" pitchFamily="34" charset="0"/>
              </a:rPr>
              <a:t>%{</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background-color</a:t>
            </a:r>
            <a:r>
              <a:rPr lang="en-US" altLang="zh-CN" sz="2200" dirty="0">
                <a:solidFill>
                  <a:srgbClr val="000000"/>
                </a:solidFill>
                <a:latin typeface="微软雅黑" panose="020B0503020204020204" pitchFamily="34" charset="-122"/>
                <a:sym typeface="Arial" panose="020B0604020202020204" pitchFamily="34" charset="0"/>
              </a:rPr>
              <a:t>: yellow;</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a:t>
            </a:r>
            <a:endParaRPr lang="en-US" altLang="zh-CN" sz="2200" dirty="0">
              <a:solidFill>
                <a:srgbClr val="000000"/>
              </a:solidFill>
              <a:latin typeface="微软雅黑" panose="020B0503020204020204" pitchFamily="34" charset="-122"/>
              <a:sym typeface="Arial" panose="020B0604020202020204" pitchFamily="34" charset="0"/>
            </a:endParaRP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100</a:t>
            </a:r>
            <a:r>
              <a:rPr lang="en-US" altLang="zh-CN" sz="2200" dirty="0">
                <a:solidFill>
                  <a:srgbClr val="000000"/>
                </a:solidFill>
                <a:latin typeface="微软雅黑" panose="020B0503020204020204" pitchFamily="34" charset="-122"/>
                <a:sym typeface="Arial" panose="020B0604020202020204" pitchFamily="34" charset="0"/>
              </a:rPr>
              <a:t>%{</a:t>
            </a:r>
          </a:p>
          <a:p>
            <a:pPr indent="0" fontAlgn="auto">
              <a:buFont typeface="Wingdings" panose="05000000000000000000" pitchFamily="2" charset="2"/>
              <a:buNone/>
            </a:pPr>
            <a:r>
              <a:rPr lang="en-US" altLang="zh-CN" sz="2200" dirty="0">
                <a:solidFill>
                  <a:srgbClr val="000000"/>
                </a:solidFill>
                <a:latin typeface="微软雅黑" panose="020B0503020204020204" pitchFamily="34" charset="-122"/>
                <a:sym typeface="Arial" panose="020B0604020202020204" pitchFamily="34" charset="0"/>
              </a:rPr>
              <a:t>	</a:t>
            </a:r>
            <a:r>
              <a:rPr lang="en-US" altLang="zh-CN" sz="2200" dirty="0" smtClean="0">
                <a:solidFill>
                  <a:srgbClr val="000000"/>
                </a:solidFill>
                <a:latin typeface="微软雅黑" panose="020B0503020204020204" pitchFamily="34" charset="-122"/>
                <a:sym typeface="Arial" panose="020B0604020202020204" pitchFamily="34" charset="0"/>
              </a:rPr>
              <a:t>background-color</a:t>
            </a:r>
            <a:r>
              <a:rPr lang="en-US" altLang="zh-CN" sz="2200" dirty="0">
                <a:solidFill>
                  <a:srgbClr val="000000"/>
                </a:solidFill>
                <a:latin typeface="微软雅黑" panose="020B0503020204020204" pitchFamily="34" charset="-122"/>
                <a:sym typeface="Arial" panose="020B0604020202020204" pitchFamily="34" charset="0"/>
              </a:rPr>
              <a:t>: red;</a:t>
            </a: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    }</a:t>
            </a:r>
            <a:endParaRPr lang="en-US" altLang="zh-CN" sz="2200" dirty="0">
              <a:solidFill>
                <a:srgbClr val="000000"/>
              </a:solidFill>
              <a:latin typeface="微软雅黑" panose="020B0503020204020204" pitchFamily="34" charset="-122"/>
              <a:sym typeface="Arial" panose="020B0604020202020204" pitchFamily="34" charset="0"/>
            </a:endParaRPr>
          </a:p>
          <a:p>
            <a:pPr indent="0" fontAlgn="auto">
              <a:buFont typeface="Wingdings" panose="05000000000000000000" pitchFamily="2" charset="2"/>
              <a:buNone/>
            </a:pPr>
            <a:r>
              <a:rPr lang="en-US" altLang="zh-CN" sz="2200" dirty="0" smtClean="0">
                <a:solidFill>
                  <a:srgbClr val="000000"/>
                </a:solidFill>
                <a:latin typeface="微软雅黑" panose="020B0503020204020204" pitchFamily="34" charset="-122"/>
                <a:sym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en-US" altLang="zh-CN" sz="4000" dirty="0"/>
              <a:t>@</a:t>
            </a:r>
            <a:r>
              <a:rPr lang="en-US" altLang="zh-CN" sz="4000" dirty="0" err="1"/>
              <a:t>keyframes</a:t>
            </a:r>
            <a:r>
              <a:rPr lang="en-US" altLang="zh-CN" sz="4000" dirty="0"/>
              <a:t> </a:t>
            </a:r>
            <a:r>
              <a:rPr lang="zh-CN" altLang="en-US" sz="4000" dirty="0"/>
              <a:t>规则</a:t>
            </a:r>
          </a:p>
        </p:txBody>
      </p:sp>
      <p:sp>
        <p:nvSpPr>
          <p:cNvPr id="2" name="文本框 1"/>
          <p:cNvSpPr txBox="1"/>
          <p:nvPr/>
        </p:nvSpPr>
        <p:spPr>
          <a:xfrm>
            <a:off x="800099" y="1300163"/>
            <a:ext cx="9801225" cy="2823850"/>
          </a:xfrm>
          <a:prstGeom prst="rect">
            <a:avLst/>
          </a:prstGeom>
          <a:noFill/>
        </p:spPr>
        <p:txBody>
          <a:bodyPr wrap="square" rtlCol="0">
            <a:spAutoFit/>
          </a:bodyPr>
          <a:lstStyle/>
          <a:p>
            <a:pPr>
              <a:lnSpc>
                <a:spcPts val="3880"/>
              </a:lnSpc>
              <a:spcBef>
                <a:spcPts val="300"/>
              </a:spcBef>
              <a:spcAft>
                <a:spcPts val="300"/>
              </a:spcAft>
            </a:pPr>
            <a:r>
              <a:rPr lang="en-US" altLang="zh-CN" sz="2800" b="1" dirty="0">
                <a:solidFill>
                  <a:srgbClr val="006600"/>
                </a:solidFill>
                <a:latin typeface="微软雅黑" panose="020B0503020204020204" pitchFamily="34" charset="-122"/>
                <a:ea typeface="微软雅黑" panose="020B0503020204020204" pitchFamily="34" charset="-122"/>
              </a:rPr>
              <a:t>@</a:t>
            </a:r>
            <a:r>
              <a:rPr lang="en-US" altLang="zh-CN" sz="2800" b="1" dirty="0" err="1">
                <a:solidFill>
                  <a:srgbClr val="006600"/>
                </a:solidFill>
                <a:latin typeface="微软雅黑" panose="020B0503020204020204" pitchFamily="34" charset="-122"/>
                <a:ea typeface="微软雅黑" panose="020B0503020204020204" pitchFamily="34" charset="-122"/>
              </a:rPr>
              <a:t>keyframes</a:t>
            </a:r>
            <a:r>
              <a:rPr lang="en-US" altLang="zh-CN" sz="2800" b="1" dirty="0">
                <a:solidFill>
                  <a:srgbClr val="006600"/>
                </a:solidFill>
                <a:latin typeface="微软雅黑" panose="020B0503020204020204" pitchFamily="34" charset="-122"/>
                <a:ea typeface="微软雅黑" panose="020B0503020204020204" pitchFamily="34" charset="-122"/>
              </a:rPr>
              <a:t> </a:t>
            </a:r>
            <a:r>
              <a:rPr lang="zh-CN" altLang="en-US" sz="2800" b="1" dirty="0">
                <a:solidFill>
                  <a:srgbClr val="006600"/>
                </a:solidFill>
                <a:latin typeface="微软雅黑" panose="020B0503020204020204" pitchFamily="34" charset="-122"/>
                <a:ea typeface="微软雅黑" panose="020B0503020204020204" pitchFamily="34" charset="-122"/>
              </a:rPr>
              <a:t>规则</a:t>
            </a:r>
            <a:r>
              <a:rPr lang="zh-CN" altLang="en-US" sz="2800" dirty="0">
                <a:solidFill>
                  <a:srgbClr val="000000"/>
                </a:solidFill>
                <a:latin typeface="微软雅黑" panose="020B0503020204020204" pitchFamily="34" charset="-122"/>
                <a:ea typeface="微软雅黑" panose="020B0503020204020204" pitchFamily="34" charset="-122"/>
              </a:rPr>
              <a:t>用于创建动画。</a:t>
            </a:r>
            <a:r>
              <a:rPr lang="zh-CN" altLang="en-US" sz="2800" dirty="0" smtClean="0">
                <a:solidFill>
                  <a:srgbClr val="000000"/>
                </a:solidFill>
                <a:latin typeface="微软雅黑" panose="020B0503020204020204" pitchFamily="34" charset="-122"/>
                <a:ea typeface="微软雅黑" panose="020B0503020204020204" pitchFamily="34" charset="-122"/>
              </a:rPr>
              <a:t>在其中</a:t>
            </a:r>
            <a:r>
              <a:rPr lang="zh-CN" altLang="en-US" sz="2800" dirty="0">
                <a:solidFill>
                  <a:srgbClr val="000000"/>
                </a:solidFill>
                <a:latin typeface="微软雅黑" panose="020B0503020204020204" pitchFamily="34" charset="-122"/>
                <a:ea typeface="微软雅黑" panose="020B0503020204020204" pitchFamily="34" charset="-122"/>
              </a:rPr>
              <a:t>规定某项 </a:t>
            </a:r>
            <a:r>
              <a:rPr lang="en-US" altLang="zh-CN" sz="2800" dirty="0">
                <a:solidFill>
                  <a:srgbClr val="000000"/>
                </a:solidFill>
                <a:latin typeface="微软雅黑" panose="020B0503020204020204" pitchFamily="34" charset="-122"/>
                <a:ea typeface="微软雅黑" panose="020B0503020204020204" pitchFamily="34" charset="-122"/>
              </a:rPr>
              <a:t>CSS </a:t>
            </a:r>
            <a:r>
              <a:rPr lang="zh-CN" altLang="en-US" sz="2800" dirty="0">
                <a:solidFill>
                  <a:srgbClr val="000000"/>
                </a:solidFill>
                <a:latin typeface="微软雅黑" panose="020B0503020204020204" pitchFamily="34" charset="-122"/>
                <a:ea typeface="微软雅黑" panose="020B0503020204020204" pitchFamily="34" charset="-122"/>
              </a:rPr>
              <a:t>样式，就能创建由当前样式逐渐改为新样式的动画效果</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 </a:t>
            </a:r>
            <a:r>
              <a:rPr lang="en-US" altLang="zh-CN" sz="2600" dirty="0">
                <a:solidFill>
                  <a:srgbClr val="000000"/>
                </a:solidFill>
                <a:latin typeface="微软雅黑" panose="020B0503020204020204" pitchFamily="34" charset="-122"/>
                <a:ea typeface="微软雅黑" panose="020B0503020204020204" pitchFamily="34" charset="-122"/>
              </a:rPr>
              <a:t>@</a:t>
            </a:r>
            <a:r>
              <a:rPr lang="en-US" altLang="zh-CN" sz="2600" dirty="0" err="1">
                <a:solidFill>
                  <a:srgbClr val="000000"/>
                </a:solidFill>
                <a:latin typeface="微软雅黑" panose="020B0503020204020204" pitchFamily="34" charset="-122"/>
                <a:ea typeface="微软雅黑" panose="020B0503020204020204" pitchFamily="34" charset="-122"/>
              </a:rPr>
              <a:t>keyframes</a:t>
            </a:r>
            <a:r>
              <a:rPr lang="en-US" altLang="zh-CN" sz="2600" dirty="0">
                <a:solidFill>
                  <a:srgbClr val="000000"/>
                </a:solidFill>
                <a:latin typeface="微软雅黑" panose="020B0503020204020204" pitchFamily="34" charset="-122"/>
                <a:ea typeface="微软雅黑" panose="020B0503020204020204" pitchFamily="34" charset="-122"/>
              </a:rPr>
              <a:t> </a:t>
            </a:r>
            <a:r>
              <a:rPr lang="zh-CN" altLang="en-US" sz="2600" dirty="0">
                <a:solidFill>
                  <a:srgbClr val="000000"/>
                </a:solidFill>
                <a:latin typeface="微软雅黑" panose="020B0503020204020204" pitchFamily="34" charset="-122"/>
                <a:ea typeface="微软雅黑" panose="020B0503020204020204" pitchFamily="34" charset="-122"/>
              </a:rPr>
              <a:t>中创建动画时</a:t>
            </a:r>
            <a:r>
              <a:rPr lang="zh-CN" altLang="en-US" sz="2600" dirty="0" smtClean="0">
                <a:solidFill>
                  <a:srgbClr val="000000"/>
                </a:solidFill>
                <a:latin typeface="微软雅黑" panose="020B0503020204020204" pitchFamily="34" charset="-122"/>
                <a:ea typeface="微软雅黑" panose="020B0503020204020204" pitchFamily="34" charset="-122"/>
              </a:rPr>
              <a:t>，</a:t>
            </a:r>
            <a:r>
              <a:rPr lang="zh-CN" altLang="en-US" sz="2600" dirty="0" smtClean="0">
                <a:solidFill>
                  <a:srgbClr val="FF0000"/>
                </a:solidFill>
                <a:latin typeface="微软雅黑" panose="020B0503020204020204" pitchFamily="34" charset="-122"/>
                <a:ea typeface="微软雅黑" panose="020B0503020204020204" pitchFamily="34" charset="-122"/>
              </a:rPr>
              <a:t>需要把</a:t>
            </a:r>
            <a:r>
              <a:rPr lang="zh-CN" altLang="en-US" sz="2600" dirty="0">
                <a:solidFill>
                  <a:srgbClr val="FF0000"/>
                </a:solidFill>
                <a:latin typeface="微软雅黑" panose="020B0503020204020204" pitchFamily="34" charset="-122"/>
                <a:ea typeface="微软雅黑" panose="020B0503020204020204" pitchFamily="34" charset="-122"/>
              </a:rPr>
              <a:t>它捆绑到某个选择</a:t>
            </a:r>
            <a:r>
              <a:rPr lang="zh-CN" altLang="en-US" sz="2600" dirty="0" smtClean="0">
                <a:solidFill>
                  <a:srgbClr val="FF0000"/>
                </a:solidFill>
                <a:latin typeface="微软雅黑" panose="020B0503020204020204" pitchFamily="34" charset="-122"/>
                <a:ea typeface="微软雅黑" panose="020B0503020204020204" pitchFamily="34" charset="-122"/>
              </a:rPr>
              <a:t>器</a:t>
            </a:r>
            <a:r>
              <a:rPr lang="zh-CN" altLang="en-US" sz="2600" dirty="0" smtClean="0">
                <a:solidFill>
                  <a:srgbClr val="000000"/>
                </a:solidFill>
                <a:latin typeface="微软雅黑" panose="020B0503020204020204" pitchFamily="34" charset="-122"/>
                <a:ea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通过规定至少以下两项 </a:t>
            </a:r>
            <a:r>
              <a:rPr lang="en-US" altLang="zh-CN" sz="2600" dirty="0">
                <a:solidFill>
                  <a:srgbClr val="000000"/>
                </a:solidFill>
                <a:latin typeface="微软雅黑" panose="020B0503020204020204" pitchFamily="34" charset="-122"/>
                <a:ea typeface="微软雅黑" panose="020B0503020204020204" pitchFamily="34" charset="-122"/>
              </a:rPr>
              <a:t>CSS3 </a:t>
            </a:r>
            <a:r>
              <a:rPr lang="zh-CN" altLang="en-US" sz="2600" dirty="0">
                <a:solidFill>
                  <a:srgbClr val="000000"/>
                </a:solidFill>
                <a:latin typeface="微软雅黑" panose="020B0503020204020204" pitchFamily="34" charset="-122"/>
                <a:ea typeface="微软雅黑" panose="020B0503020204020204" pitchFamily="34" charset="-122"/>
              </a:rPr>
              <a:t>动画属性，即可将动画绑定到选择器：</a:t>
            </a:r>
          </a:p>
          <a:p>
            <a:pPr>
              <a:lnSpc>
                <a:spcPts val="3880"/>
              </a:lnSpc>
              <a:spcBef>
                <a:spcPts val="300"/>
              </a:spcBef>
              <a:spcAft>
                <a:spcPts val="300"/>
              </a:spcAft>
            </a:pPr>
            <a:r>
              <a:rPr lang="zh-CN" altLang="en-US" sz="2600" dirty="0">
                <a:solidFill>
                  <a:srgbClr val="000000"/>
                </a:solidFill>
                <a:latin typeface="微软雅黑" panose="020B0503020204020204" pitchFamily="34" charset="-122"/>
                <a:ea typeface="微软雅黑" panose="020B0503020204020204" pitchFamily="34" charset="-122"/>
              </a:rPr>
              <a:t>规定动画的</a:t>
            </a:r>
            <a:r>
              <a:rPr lang="zh-CN" altLang="en-US" sz="2600" dirty="0" smtClean="0">
                <a:solidFill>
                  <a:srgbClr val="000000"/>
                </a:solidFill>
                <a:latin typeface="微软雅黑" panose="020B0503020204020204" pitchFamily="34" charset="-122"/>
                <a:ea typeface="微软雅黑" panose="020B0503020204020204" pitchFamily="34" charset="-122"/>
              </a:rPr>
              <a:t>名称、动画</a:t>
            </a:r>
            <a:r>
              <a:rPr lang="zh-CN" altLang="en-US" sz="2600" dirty="0">
                <a:solidFill>
                  <a:srgbClr val="000000"/>
                </a:solidFill>
                <a:latin typeface="微软雅黑" panose="020B0503020204020204" pitchFamily="34" charset="-122"/>
                <a:ea typeface="微软雅黑" panose="020B0503020204020204" pitchFamily="34" charset="-122"/>
              </a:rPr>
              <a:t>的时长</a:t>
            </a:r>
          </a:p>
        </p:txBody>
      </p:sp>
      <p:sp>
        <p:nvSpPr>
          <p:cNvPr id="6" name="文本框 5"/>
          <p:cNvSpPr txBox="1"/>
          <p:nvPr/>
        </p:nvSpPr>
        <p:spPr>
          <a:xfrm>
            <a:off x="1028700" y="5000625"/>
            <a:ext cx="8829675" cy="523220"/>
          </a:xfrm>
          <a:prstGeom prst="rect">
            <a:avLst/>
          </a:prstGeom>
          <a:solidFill>
            <a:schemeClr val="bg2"/>
          </a:solidFill>
        </p:spPr>
        <p:txBody>
          <a:bodyPr wrap="square" rtlCol="0">
            <a:spAutoFit/>
          </a:bodyPr>
          <a:lstStyle/>
          <a:p>
            <a:r>
              <a:rPr lang="en-US" altLang="zh-CN" sz="2800" dirty="0" smtClean="0">
                <a:solidFill>
                  <a:srgbClr val="000000"/>
                </a:solidFill>
                <a:latin typeface="微软雅黑" panose="020B0503020204020204" pitchFamily="34" charset="-122"/>
                <a:ea typeface="微软雅黑" panose="020B0503020204020204" pitchFamily="34" charset="-122"/>
              </a:rPr>
              <a:t>  @</a:t>
            </a:r>
            <a:r>
              <a:rPr lang="en-US" altLang="zh-CN" sz="2800" dirty="0" err="1" smtClean="0">
                <a:solidFill>
                  <a:srgbClr val="000000"/>
                </a:solidFill>
                <a:latin typeface="微软雅黑" panose="020B0503020204020204" pitchFamily="34" charset="-122"/>
                <a:ea typeface="微软雅黑" panose="020B0503020204020204" pitchFamily="34" charset="-122"/>
              </a:rPr>
              <a:t>keyframes</a:t>
            </a:r>
            <a:r>
              <a:rPr lang="en-US" altLang="zh-CN" sz="2800" dirty="0" smtClean="0">
                <a:solidFill>
                  <a:srgbClr val="000000"/>
                </a:solidFill>
                <a:latin typeface="微软雅黑" panose="020B0503020204020204" pitchFamily="34" charset="-122"/>
                <a:ea typeface="微软雅黑" panose="020B0503020204020204" pitchFamily="34" charset="-122"/>
              </a:rPr>
              <a:t>   </a:t>
            </a:r>
            <a:r>
              <a:rPr lang="zh-CN" altLang="en-US" sz="2800" dirty="0" smtClean="0">
                <a:solidFill>
                  <a:srgbClr val="000000"/>
                </a:solidFill>
                <a:latin typeface="微软雅黑" panose="020B0503020204020204" pitchFamily="34" charset="-122"/>
                <a:ea typeface="微软雅黑" panose="020B0503020204020204" pitchFamily="34" charset="-122"/>
              </a:rPr>
              <a:t>关键帧集合名 </a:t>
            </a:r>
            <a:r>
              <a:rPr lang="en-US" altLang="zh-CN" sz="2800" dirty="0" smtClean="0">
                <a:solidFill>
                  <a:srgbClr val="000000"/>
                </a:solidFill>
                <a:latin typeface="微软雅黑" panose="020B0503020204020204" pitchFamily="34" charset="-122"/>
                <a:ea typeface="微软雅黑" panose="020B0503020204020204" pitchFamily="34" charset="-122"/>
              </a:rPr>
              <a:t>{  </a:t>
            </a:r>
            <a:r>
              <a:rPr lang="zh-CN" altLang="en-US" sz="2800" dirty="0" smtClean="0">
                <a:solidFill>
                  <a:srgbClr val="000000"/>
                </a:solidFill>
                <a:latin typeface="微软雅黑" panose="020B0503020204020204" pitchFamily="34" charset="-122"/>
                <a:ea typeface="微软雅黑" panose="020B0503020204020204" pitchFamily="34" charset="-122"/>
              </a:rPr>
              <a:t>创建关键帧的代码</a:t>
            </a:r>
            <a:r>
              <a:rPr lang="en-US" altLang="zh-CN" sz="2800" dirty="0" smtClean="0">
                <a:solidFill>
                  <a:srgbClr val="000000"/>
                </a:solidFill>
                <a:latin typeface="微软雅黑" panose="020B0503020204020204" pitchFamily="34" charset="-122"/>
                <a:ea typeface="微软雅黑" panose="020B0503020204020204" pitchFamily="34" charset="-122"/>
              </a:rPr>
              <a:t> }</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43406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10"/>
          <p:cNvSpPr>
            <a:spLocks noGrp="1" noChangeArrowheads="1"/>
          </p:cNvSpPr>
          <p:nvPr>
            <p:ph type="title"/>
            <p:custDataLst>
              <p:tags r:id="rId2"/>
            </p:custDataLst>
          </p:nvPr>
        </p:nvSpPr>
        <p:spPr/>
        <p:txBody>
          <a:bodyPr>
            <a:normAutofit/>
          </a:bodyPr>
          <a:lstStyle/>
          <a:p>
            <a:r>
              <a:rPr lang="zh-CN" altLang="en-US" sz="4000" dirty="0" smtClean="0"/>
              <a:t>创建关键帧集合</a:t>
            </a:r>
            <a:endParaRPr lang="en-US" altLang="zh-CN" sz="4000" dirty="0"/>
          </a:p>
        </p:txBody>
      </p:sp>
      <p:sp>
        <p:nvSpPr>
          <p:cNvPr id="6" name="文本框 5"/>
          <p:cNvSpPr txBox="1"/>
          <p:nvPr/>
        </p:nvSpPr>
        <p:spPr>
          <a:xfrm>
            <a:off x="728664" y="1157287"/>
            <a:ext cx="5029200" cy="5555367"/>
          </a:xfrm>
          <a:prstGeom prst="rect">
            <a:avLst/>
          </a:prstGeom>
          <a:noFill/>
        </p:spPr>
        <p:txBody>
          <a:bodyPr wrap="square" rtlCol="0">
            <a:spAutoFit/>
          </a:bodyPr>
          <a:lstStyle/>
          <a:p>
            <a:pPr>
              <a:lnSpc>
                <a:spcPts val="3880"/>
              </a:lnSpc>
              <a:spcBef>
                <a:spcPts val="300"/>
              </a:spcBef>
              <a:spcAft>
                <a:spcPts val="300"/>
              </a:spcAft>
            </a:pPr>
            <a:r>
              <a:rPr lang="en-US" altLang="zh-CN" sz="2600" dirty="0" smtClean="0">
                <a:solidFill>
                  <a:srgbClr val="008000"/>
                </a:solidFill>
                <a:latin typeface="微软雅黑" panose="020B0503020204020204" pitchFamily="34" charset="-122"/>
                <a:ea typeface="微软雅黑" panose="020B0503020204020204" pitchFamily="34" charset="-122"/>
              </a:rPr>
              <a:t>1</a:t>
            </a:r>
            <a:r>
              <a:rPr lang="en-US" altLang="zh-CN" sz="2600" dirty="0">
                <a:solidFill>
                  <a:srgbClr val="008000"/>
                </a:solidFill>
                <a:latin typeface="微软雅黑" panose="020B0503020204020204" pitchFamily="34" charset="-122"/>
                <a:ea typeface="微软雅黑" panose="020B0503020204020204" pitchFamily="34" charset="-122"/>
              </a:rPr>
              <a:t>.</a:t>
            </a:r>
            <a:r>
              <a:rPr lang="zh-CN" altLang="en-US" sz="2600" dirty="0" smtClean="0">
                <a:solidFill>
                  <a:srgbClr val="008000"/>
                </a:solidFill>
                <a:latin typeface="微软雅黑" panose="020B0503020204020204" pitchFamily="34" charset="-122"/>
                <a:ea typeface="微软雅黑" panose="020B0503020204020204" pitchFamily="34" charset="-122"/>
              </a:rPr>
              <a:t>开始帧</a:t>
            </a:r>
            <a:endParaRPr lang="en-US" altLang="zh-CN" sz="2600" dirty="0" smtClean="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en-US" altLang="zh-CN" sz="2600" dirty="0" smtClean="0">
                <a:solidFill>
                  <a:srgbClr val="008000"/>
                </a:solidFill>
                <a:latin typeface="微软雅黑" panose="020B0503020204020204" pitchFamily="34" charset="-122"/>
                <a:ea typeface="微软雅黑" panose="020B0503020204020204" pitchFamily="34" charset="-122"/>
              </a:rPr>
              <a:t>2.</a:t>
            </a:r>
            <a:r>
              <a:rPr lang="zh-CN" altLang="en-US" sz="2600" dirty="0" smtClean="0">
                <a:solidFill>
                  <a:srgbClr val="008000"/>
                </a:solidFill>
                <a:latin typeface="微软雅黑" panose="020B0503020204020204" pitchFamily="34" charset="-122"/>
                <a:ea typeface="微软雅黑" panose="020B0503020204020204" pitchFamily="34" charset="-122"/>
              </a:rPr>
              <a:t>背景色为深蓝色的关键帧</a:t>
            </a:r>
            <a:endParaRPr lang="en-US" altLang="zh-CN" sz="2600" dirty="0" smtClean="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在整个动画过程中</a:t>
            </a:r>
            <a:r>
              <a:rPr lang="en-US" altLang="zh-CN" sz="2600" dirty="0" smtClean="0">
                <a:solidFill>
                  <a:srgbClr val="000000"/>
                </a:solidFill>
                <a:latin typeface="微软雅黑" panose="020B0503020204020204" pitchFamily="34" charset="-122"/>
                <a:ea typeface="微软雅黑" panose="020B0503020204020204" pitchFamily="34" charset="-122"/>
              </a:rPr>
              <a:t>40%</a:t>
            </a:r>
            <a:r>
              <a:rPr lang="zh-CN" altLang="en-US" sz="2600" dirty="0" smtClean="0">
                <a:solidFill>
                  <a:srgbClr val="000000"/>
                </a:solidFill>
                <a:latin typeface="微软雅黑" panose="020B0503020204020204" pitchFamily="34" charset="-122"/>
                <a:ea typeface="微软雅黑" panose="020B0503020204020204" pitchFamily="34" charset="-122"/>
              </a:rPr>
              <a:t>处有一帧为背景色是深蓝色的关键帧。</a:t>
            </a:r>
            <a:endParaRPr lang="en-US" altLang="zh-CN" sz="2600" dirty="0" smtClean="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en-US" altLang="zh-CN" sz="2600" dirty="0" smtClean="0">
                <a:solidFill>
                  <a:srgbClr val="008000"/>
                </a:solidFill>
                <a:latin typeface="微软雅黑" panose="020B0503020204020204" pitchFamily="34" charset="-122"/>
                <a:ea typeface="微软雅黑" panose="020B0503020204020204" pitchFamily="34" charset="-122"/>
              </a:rPr>
              <a:t>3.</a:t>
            </a:r>
            <a:r>
              <a:rPr lang="zh-CN" altLang="en-US" sz="2600" dirty="0" smtClean="0">
                <a:solidFill>
                  <a:srgbClr val="008000"/>
                </a:solidFill>
                <a:latin typeface="微软雅黑" panose="020B0503020204020204" pitchFamily="34" charset="-122"/>
                <a:ea typeface="微软雅黑" panose="020B0503020204020204" pitchFamily="34" charset="-122"/>
              </a:rPr>
              <a:t>背景色为</a:t>
            </a:r>
            <a:r>
              <a:rPr lang="zh-CN" altLang="en-US" sz="2600" dirty="0">
                <a:solidFill>
                  <a:srgbClr val="008000"/>
                </a:solidFill>
                <a:latin typeface="微软雅黑" panose="020B0503020204020204" pitchFamily="34" charset="-122"/>
                <a:ea typeface="微软雅黑" panose="020B0503020204020204" pitchFamily="34" charset="-122"/>
              </a:rPr>
              <a:t>黄</a:t>
            </a:r>
            <a:r>
              <a:rPr lang="zh-CN" altLang="en-US" sz="2600" dirty="0" smtClean="0">
                <a:solidFill>
                  <a:srgbClr val="008000"/>
                </a:solidFill>
                <a:latin typeface="微软雅黑" panose="020B0503020204020204" pitchFamily="34" charset="-122"/>
                <a:ea typeface="微软雅黑" panose="020B0503020204020204" pitchFamily="34" charset="-122"/>
              </a:rPr>
              <a:t>色</a:t>
            </a:r>
            <a:r>
              <a:rPr lang="zh-CN" altLang="en-US" sz="2600" dirty="0">
                <a:solidFill>
                  <a:srgbClr val="008000"/>
                </a:solidFill>
                <a:latin typeface="微软雅黑" panose="020B0503020204020204" pitchFamily="34" charset="-122"/>
                <a:ea typeface="微软雅黑" panose="020B0503020204020204" pitchFamily="34" charset="-122"/>
              </a:rPr>
              <a:t>的关键</a:t>
            </a:r>
            <a:r>
              <a:rPr lang="zh-CN" altLang="en-US" sz="2600" dirty="0" smtClean="0">
                <a:solidFill>
                  <a:srgbClr val="008000"/>
                </a:solidFill>
                <a:latin typeface="微软雅黑" panose="020B0503020204020204" pitchFamily="34" charset="-122"/>
                <a:ea typeface="微软雅黑" panose="020B0503020204020204" pitchFamily="34" charset="-122"/>
              </a:rPr>
              <a:t>帧</a:t>
            </a:r>
            <a:endParaRPr lang="en-US" altLang="zh-CN" sz="2600" dirty="0" smtClean="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a:t>
            </a:r>
            <a:r>
              <a:rPr lang="zh-CN" altLang="en-US" sz="2600" dirty="0">
                <a:solidFill>
                  <a:srgbClr val="000000"/>
                </a:solidFill>
                <a:latin typeface="微软雅黑" panose="020B0503020204020204" pitchFamily="34" charset="-122"/>
                <a:ea typeface="微软雅黑" panose="020B0503020204020204" pitchFamily="34" charset="-122"/>
              </a:rPr>
              <a:t>整个动画过程</a:t>
            </a:r>
            <a:r>
              <a:rPr lang="zh-CN" altLang="en-US" sz="2600" dirty="0" smtClean="0">
                <a:solidFill>
                  <a:srgbClr val="000000"/>
                </a:solidFill>
                <a:latin typeface="微软雅黑" panose="020B0503020204020204" pitchFamily="34" charset="-122"/>
                <a:ea typeface="微软雅黑" panose="020B0503020204020204" pitchFamily="34" charset="-122"/>
              </a:rPr>
              <a:t>中</a:t>
            </a:r>
            <a:r>
              <a:rPr lang="en-US" altLang="zh-CN" sz="2600" dirty="0" smtClean="0">
                <a:solidFill>
                  <a:srgbClr val="000000"/>
                </a:solidFill>
                <a:latin typeface="微软雅黑" panose="020B0503020204020204" pitchFamily="34" charset="-122"/>
                <a:ea typeface="微软雅黑" panose="020B0503020204020204" pitchFamily="34" charset="-122"/>
              </a:rPr>
              <a:t>70</a:t>
            </a:r>
            <a:r>
              <a:rPr lang="en-US" altLang="zh-CN" sz="2600" dirty="0">
                <a:solidFill>
                  <a:srgbClr val="000000"/>
                </a:solidFill>
                <a:latin typeface="微软雅黑" panose="020B0503020204020204" pitchFamily="34" charset="-122"/>
                <a:ea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rPr>
              <a:t>处有一帧为背景色</a:t>
            </a:r>
            <a:r>
              <a:rPr lang="zh-CN" altLang="en-US" sz="2600" dirty="0" smtClean="0">
                <a:solidFill>
                  <a:srgbClr val="000000"/>
                </a:solidFill>
                <a:latin typeface="微软雅黑" panose="020B0503020204020204" pitchFamily="34" charset="-122"/>
                <a:ea typeface="微软雅黑" panose="020B0503020204020204" pitchFamily="34" charset="-122"/>
              </a:rPr>
              <a:t>是</a:t>
            </a:r>
            <a:r>
              <a:rPr lang="zh-CN" altLang="en-US" sz="2600" dirty="0">
                <a:solidFill>
                  <a:srgbClr val="000000"/>
                </a:solidFill>
                <a:latin typeface="微软雅黑" panose="020B0503020204020204" pitchFamily="34" charset="-122"/>
                <a:ea typeface="微软雅黑" panose="020B0503020204020204" pitchFamily="34" charset="-122"/>
              </a:rPr>
              <a:t>黄</a:t>
            </a:r>
            <a:r>
              <a:rPr lang="zh-CN" altLang="en-US" sz="2600" dirty="0" smtClean="0">
                <a:solidFill>
                  <a:srgbClr val="000000"/>
                </a:solidFill>
                <a:latin typeface="微软雅黑" panose="020B0503020204020204" pitchFamily="34" charset="-122"/>
                <a:ea typeface="微软雅黑" panose="020B0503020204020204" pitchFamily="34" charset="-122"/>
              </a:rPr>
              <a:t>色</a:t>
            </a:r>
            <a:r>
              <a:rPr lang="zh-CN" altLang="en-US" sz="2600" dirty="0">
                <a:solidFill>
                  <a:srgbClr val="000000"/>
                </a:solidFill>
                <a:latin typeface="微软雅黑" panose="020B0503020204020204" pitchFamily="34" charset="-122"/>
                <a:ea typeface="微软雅黑" panose="020B0503020204020204" pitchFamily="34" charset="-122"/>
              </a:rPr>
              <a:t>的关键帧</a:t>
            </a:r>
            <a:r>
              <a:rPr lang="zh-CN" altLang="en-US" sz="2600" dirty="0" smtClean="0">
                <a:solidFill>
                  <a:srgbClr val="000000"/>
                </a:solidFill>
                <a:latin typeface="微软雅黑" panose="020B0503020204020204" pitchFamily="34" charset="-122"/>
                <a:ea typeface="微软雅黑" panose="020B0503020204020204" pitchFamily="34" charset="-122"/>
              </a:rPr>
              <a:t>。</a:t>
            </a:r>
            <a:endParaRPr lang="en-US" altLang="zh-CN" sz="2600" dirty="0" smtClean="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en-US" altLang="zh-CN" sz="2600" dirty="0" smtClean="0">
                <a:solidFill>
                  <a:srgbClr val="008000"/>
                </a:solidFill>
                <a:latin typeface="微软雅黑" panose="020B0503020204020204" pitchFamily="34" charset="-122"/>
                <a:ea typeface="微软雅黑" panose="020B0503020204020204" pitchFamily="34" charset="-122"/>
              </a:rPr>
              <a:t>4.</a:t>
            </a:r>
            <a:r>
              <a:rPr lang="zh-CN" altLang="en-US" sz="2600" dirty="0" smtClean="0">
                <a:solidFill>
                  <a:srgbClr val="008000"/>
                </a:solidFill>
                <a:latin typeface="微软雅黑" panose="020B0503020204020204" pitchFamily="34" charset="-122"/>
                <a:ea typeface="微软雅黑" panose="020B0503020204020204" pitchFamily="34" charset="-122"/>
              </a:rPr>
              <a:t>结束帧</a:t>
            </a:r>
            <a:endParaRPr lang="en-US" altLang="zh-CN" sz="2600" dirty="0" smtClean="0">
              <a:solidFill>
                <a:srgbClr val="008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整个动画中最后一帧，在结束帧之后，元素的属性不再发生变化。</a:t>
            </a:r>
            <a:endParaRPr lang="en-US" altLang="zh-CN" sz="2600" dirty="0" smtClean="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417481" y="1303480"/>
            <a:ext cx="5414962" cy="5262979"/>
          </a:xfrm>
          <a:prstGeom prst="rect">
            <a:avLst/>
          </a:prstGeom>
          <a:solidFill>
            <a:schemeClr val="accent5">
              <a:lumMod val="20000"/>
              <a:lumOff val="80000"/>
            </a:schemeClr>
          </a:solidFill>
        </p:spPr>
        <p:txBody>
          <a:bodyPr wrap="square" rtlCol="0">
            <a:spAutoFit/>
          </a:bodyPr>
          <a:lstStyle/>
          <a:p>
            <a:r>
              <a:rPr lang="en-US" altLang="zh-CN" sz="2400" dirty="0">
                <a:solidFill>
                  <a:srgbClr val="FF0000"/>
                </a:solidFill>
              </a:rPr>
              <a:t>@</a:t>
            </a:r>
            <a:r>
              <a:rPr lang="en-US" altLang="zh-CN" sz="2400" dirty="0" err="1">
                <a:solidFill>
                  <a:srgbClr val="FF0000"/>
                </a:solidFill>
              </a:rPr>
              <a:t>keyframes</a:t>
            </a:r>
            <a:r>
              <a:rPr lang="en-US" altLang="zh-CN" sz="2400" dirty="0">
                <a:solidFill>
                  <a:srgbClr val="FF0000"/>
                </a:solidFill>
              </a:rPr>
              <a:t> </a:t>
            </a:r>
            <a:r>
              <a:rPr lang="en-US" altLang="zh-CN" sz="2400" dirty="0" err="1">
                <a:solidFill>
                  <a:srgbClr val="FF0000"/>
                </a:solidFill>
              </a:rPr>
              <a:t>mycolor</a:t>
            </a:r>
            <a:r>
              <a:rPr lang="en-US" altLang="zh-CN" sz="2400" dirty="0">
                <a:solidFill>
                  <a:srgbClr val="000000"/>
                </a:solidFill>
              </a:rPr>
              <a:t>{</a:t>
            </a:r>
          </a:p>
          <a:p>
            <a:r>
              <a:rPr lang="en-US" altLang="zh-CN" sz="2400" dirty="0" smtClean="0">
                <a:solidFill>
                  <a:srgbClr val="000000"/>
                </a:solidFill>
              </a:rPr>
              <a:t>        0</a:t>
            </a:r>
            <a:r>
              <a:rPr lang="en-US" altLang="zh-CN" sz="2400" dirty="0">
                <a:solidFill>
                  <a:srgbClr val="000000"/>
                </a:solidFill>
              </a:rPr>
              <a:t>%{</a:t>
            </a:r>
          </a:p>
          <a:p>
            <a:r>
              <a:rPr lang="en-US" altLang="zh-CN" sz="2400" dirty="0" smtClean="0">
                <a:solidFill>
                  <a:srgbClr val="000000"/>
                </a:solidFill>
              </a:rPr>
              <a:t>	background-color</a:t>
            </a:r>
            <a:r>
              <a:rPr lang="en-US" altLang="zh-CN" sz="2400" dirty="0">
                <a:solidFill>
                  <a:srgbClr val="000000"/>
                </a:solidFill>
              </a:rPr>
              <a:t>: red;</a:t>
            </a:r>
          </a:p>
          <a:p>
            <a:r>
              <a:rPr lang="en-US" altLang="zh-CN" sz="2400" dirty="0" smtClean="0">
                <a:solidFill>
                  <a:srgbClr val="000000"/>
                </a:solidFill>
              </a:rPr>
              <a:t>        }</a:t>
            </a:r>
            <a:endParaRPr lang="en-US" altLang="zh-CN" sz="2400" dirty="0">
              <a:solidFill>
                <a:srgbClr val="000000"/>
              </a:solidFill>
            </a:endParaRPr>
          </a:p>
          <a:p>
            <a:r>
              <a:rPr lang="en-US" altLang="zh-CN" sz="2400" dirty="0" smtClean="0">
                <a:solidFill>
                  <a:srgbClr val="000000"/>
                </a:solidFill>
              </a:rPr>
              <a:t>        40</a:t>
            </a:r>
            <a:r>
              <a:rPr lang="en-US" altLang="zh-CN" sz="2400" dirty="0">
                <a:solidFill>
                  <a:srgbClr val="000000"/>
                </a:solidFill>
              </a:rPr>
              <a:t>%{</a:t>
            </a:r>
          </a:p>
          <a:p>
            <a:r>
              <a:rPr lang="en-US" altLang="zh-CN" sz="2400" dirty="0" smtClean="0">
                <a:solidFill>
                  <a:srgbClr val="000000"/>
                </a:solidFill>
              </a:rPr>
              <a:t>	background-color</a:t>
            </a:r>
            <a:r>
              <a:rPr lang="en-US" altLang="zh-CN" sz="2400" dirty="0">
                <a:solidFill>
                  <a:srgbClr val="000000"/>
                </a:solidFill>
              </a:rPr>
              <a:t>: </a:t>
            </a:r>
            <a:r>
              <a:rPr lang="en-US" altLang="zh-CN" sz="2400" dirty="0" err="1">
                <a:solidFill>
                  <a:srgbClr val="000000"/>
                </a:solidFill>
              </a:rPr>
              <a:t>darkblue</a:t>
            </a:r>
            <a:r>
              <a:rPr lang="en-US" altLang="zh-CN" sz="2400" dirty="0">
                <a:solidFill>
                  <a:srgbClr val="000000"/>
                </a:solidFill>
              </a:rPr>
              <a:t>;</a:t>
            </a:r>
          </a:p>
          <a:p>
            <a:r>
              <a:rPr lang="en-US" altLang="zh-CN" sz="2400" dirty="0" smtClean="0">
                <a:solidFill>
                  <a:srgbClr val="000000"/>
                </a:solidFill>
              </a:rPr>
              <a:t>        }</a:t>
            </a:r>
            <a:endParaRPr lang="en-US" altLang="zh-CN" sz="2400" dirty="0">
              <a:solidFill>
                <a:srgbClr val="000000"/>
              </a:solidFill>
            </a:endParaRPr>
          </a:p>
          <a:p>
            <a:r>
              <a:rPr lang="en-US" altLang="zh-CN" sz="2400" dirty="0" smtClean="0">
                <a:solidFill>
                  <a:srgbClr val="000000"/>
                </a:solidFill>
              </a:rPr>
              <a:t>        70</a:t>
            </a:r>
            <a:r>
              <a:rPr lang="en-US" altLang="zh-CN" sz="2400" dirty="0">
                <a:solidFill>
                  <a:srgbClr val="000000"/>
                </a:solidFill>
              </a:rPr>
              <a:t>%{</a:t>
            </a:r>
          </a:p>
          <a:p>
            <a:r>
              <a:rPr lang="en-US" altLang="zh-CN" sz="2400" dirty="0">
                <a:solidFill>
                  <a:srgbClr val="000000"/>
                </a:solidFill>
              </a:rPr>
              <a:t>	</a:t>
            </a:r>
            <a:r>
              <a:rPr lang="en-US" altLang="zh-CN" sz="2400" dirty="0" smtClean="0">
                <a:solidFill>
                  <a:srgbClr val="000000"/>
                </a:solidFill>
              </a:rPr>
              <a:t>background-color</a:t>
            </a:r>
            <a:r>
              <a:rPr lang="en-US" altLang="zh-CN" sz="2400" dirty="0">
                <a:solidFill>
                  <a:srgbClr val="000000"/>
                </a:solidFill>
              </a:rPr>
              <a:t>: yellow;</a:t>
            </a:r>
          </a:p>
          <a:p>
            <a:r>
              <a:rPr lang="en-US" altLang="zh-CN" sz="2400" dirty="0" smtClean="0">
                <a:solidFill>
                  <a:srgbClr val="000000"/>
                </a:solidFill>
              </a:rPr>
              <a:t>        }</a:t>
            </a:r>
            <a:endParaRPr lang="en-US" altLang="zh-CN" sz="2400" dirty="0">
              <a:solidFill>
                <a:srgbClr val="000000"/>
              </a:solidFill>
            </a:endParaRPr>
          </a:p>
          <a:p>
            <a:r>
              <a:rPr lang="en-US" altLang="zh-CN" sz="2400" dirty="0" smtClean="0">
                <a:solidFill>
                  <a:srgbClr val="000000"/>
                </a:solidFill>
              </a:rPr>
              <a:t>        100</a:t>
            </a:r>
            <a:r>
              <a:rPr lang="en-US" altLang="zh-CN" sz="2400" dirty="0">
                <a:solidFill>
                  <a:srgbClr val="000000"/>
                </a:solidFill>
              </a:rPr>
              <a:t>%{</a:t>
            </a:r>
          </a:p>
          <a:p>
            <a:r>
              <a:rPr lang="en-US" altLang="zh-CN" sz="2400" dirty="0">
                <a:solidFill>
                  <a:srgbClr val="000000"/>
                </a:solidFill>
              </a:rPr>
              <a:t>	</a:t>
            </a:r>
            <a:r>
              <a:rPr lang="en-US" altLang="zh-CN" sz="2400" dirty="0" smtClean="0">
                <a:solidFill>
                  <a:srgbClr val="000000"/>
                </a:solidFill>
              </a:rPr>
              <a:t>background-color</a:t>
            </a:r>
            <a:r>
              <a:rPr lang="en-US" altLang="zh-CN" sz="2400" dirty="0">
                <a:solidFill>
                  <a:srgbClr val="000000"/>
                </a:solidFill>
              </a:rPr>
              <a:t>: red;</a:t>
            </a:r>
          </a:p>
          <a:p>
            <a:r>
              <a:rPr lang="en-US" altLang="zh-CN" sz="2400" dirty="0" smtClean="0">
                <a:solidFill>
                  <a:srgbClr val="000000"/>
                </a:solidFill>
              </a:rPr>
              <a:t>        }</a:t>
            </a:r>
            <a:endParaRPr lang="en-US" altLang="zh-CN" sz="2400" dirty="0">
              <a:solidFill>
                <a:srgbClr val="000000"/>
              </a:solidFill>
            </a:endParaRPr>
          </a:p>
          <a:p>
            <a:r>
              <a:rPr lang="en-US" altLang="zh-CN" sz="2400" dirty="0" smtClean="0">
                <a:solidFill>
                  <a:srgbClr val="000000"/>
                </a:solidFill>
              </a:rPr>
              <a:t>}</a:t>
            </a:r>
            <a:endParaRPr lang="zh-CN" altLang="en-US" sz="2400" dirty="0">
              <a:solidFill>
                <a:srgbClr val="000000"/>
              </a:solidFill>
            </a:endParaRPr>
          </a:p>
        </p:txBody>
      </p:sp>
    </p:spTree>
    <p:custDataLst>
      <p:tags r:id="rId1"/>
    </p:custDataLst>
    <p:extLst>
      <p:ext uri="{BB962C8B-B14F-4D97-AF65-F5344CB8AC3E}">
        <p14:creationId xmlns:p14="http://schemas.microsoft.com/office/powerpoint/2010/main" val="22443011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10"/>
          <p:cNvSpPr>
            <a:spLocks noGrp="1" noChangeArrowheads="1"/>
          </p:cNvSpPr>
          <p:nvPr>
            <p:ph type="title"/>
            <p:custDataLst>
              <p:tags r:id="rId2"/>
            </p:custDataLst>
          </p:nvPr>
        </p:nvSpPr>
        <p:spPr/>
        <p:txBody>
          <a:bodyPr>
            <a:normAutofit/>
          </a:bodyPr>
          <a:lstStyle/>
          <a:p>
            <a:r>
              <a:rPr lang="zh-CN" altLang="en-US" sz="4000" dirty="0" smtClean="0"/>
              <a:t>创建关键帧集合</a:t>
            </a:r>
            <a:endParaRPr lang="en-US" altLang="zh-CN" sz="4000" dirty="0"/>
          </a:p>
        </p:txBody>
      </p:sp>
      <p:sp>
        <p:nvSpPr>
          <p:cNvPr id="6" name="文本框 5"/>
          <p:cNvSpPr txBox="1"/>
          <p:nvPr/>
        </p:nvSpPr>
        <p:spPr>
          <a:xfrm>
            <a:off x="728664" y="1157287"/>
            <a:ext cx="9458324" cy="1169551"/>
          </a:xfrm>
          <a:prstGeom prst="rect">
            <a:avLst/>
          </a:prstGeom>
          <a:noFill/>
        </p:spPr>
        <p:txBody>
          <a:bodyPr wrap="square" rtlCol="0">
            <a:spAutoFit/>
          </a:bodyPr>
          <a:lstStyle/>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创建好关键帧集合之后，在元素的样式中使用该关键帧的集合。</a:t>
            </a:r>
            <a:endParaRPr lang="en-US" altLang="zh-CN" sz="2600" dirty="0" smtClean="0">
              <a:solidFill>
                <a:srgbClr val="000000"/>
              </a:solidFill>
              <a:latin typeface="微软雅黑" panose="020B0503020204020204" pitchFamily="34" charset="-122"/>
              <a:ea typeface="微软雅黑" panose="020B0503020204020204" pitchFamily="34" charset="-122"/>
            </a:endParaRPr>
          </a:p>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a:t>
            </a:r>
            <a:r>
              <a:rPr lang="en-US" altLang="zh-CN" sz="2600" dirty="0">
                <a:solidFill>
                  <a:srgbClr val="000000"/>
                </a:solidFill>
                <a:latin typeface="微软雅黑" panose="020B0503020204020204" pitchFamily="34" charset="-122"/>
                <a:ea typeface="微软雅黑" panose="020B0503020204020204" pitchFamily="34" charset="-122"/>
              </a:rPr>
              <a:t>animation-name</a:t>
            </a:r>
            <a:r>
              <a:rPr lang="zh-CN" altLang="en-US" sz="2600" dirty="0">
                <a:solidFill>
                  <a:srgbClr val="000000"/>
                </a:solidFill>
                <a:latin typeface="微软雅黑" panose="020B0503020204020204" pitchFamily="34" charset="-122"/>
                <a:ea typeface="微软雅黑" panose="020B0503020204020204" pitchFamily="34" charset="-122"/>
              </a:rPr>
              <a:t>属性中指定关键帧集合的名称。</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71572" y="2663264"/>
            <a:ext cx="6829389" cy="2246769"/>
          </a:xfrm>
          <a:prstGeom prst="rect">
            <a:avLst/>
          </a:prstGeom>
          <a:solidFill>
            <a:schemeClr val="accent5">
              <a:lumMod val="20000"/>
              <a:lumOff val="80000"/>
            </a:schemeClr>
          </a:solidFill>
        </p:spPr>
        <p:txBody>
          <a:bodyPr wrap="square" rtlCol="0">
            <a:spAutoFit/>
          </a:bodyPr>
          <a:lstStyle/>
          <a:p>
            <a:r>
              <a:rPr lang="en-US" altLang="zh-CN" sz="2800" dirty="0" err="1">
                <a:solidFill>
                  <a:srgbClr val="000000"/>
                </a:solidFill>
              </a:rPr>
              <a:t>div:hover</a:t>
            </a:r>
            <a:r>
              <a:rPr lang="en-US" altLang="zh-CN" sz="2800" dirty="0">
                <a:solidFill>
                  <a:srgbClr val="000000"/>
                </a:solidFill>
              </a:rPr>
              <a:t>{</a:t>
            </a:r>
          </a:p>
          <a:p>
            <a:r>
              <a:rPr lang="en-US" altLang="zh-CN" sz="2800" dirty="0">
                <a:solidFill>
                  <a:srgbClr val="000000"/>
                </a:solidFill>
              </a:rPr>
              <a:t>	</a:t>
            </a:r>
            <a:r>
              <a:rPr lang="en-US" altLang="zh-CN" sz="2800" dirty="0" smtClean="0">
                <a:solidFill>
                  <a:srgbClr val="FF0000"/>
                </a:solidFill>
              </a:rPr>
              <a:t>animation-name</a:t>
            </a:r>
            <a:r>
              <a:rPr lang="en-US" altLang="zh-CN" sz="2800" dirty="0">
                <a:solidFill>
                  <a:srgbClr val="FF0000"/>
                </a:solidFill>
              </a:rPr>
              <a:t>: </a:t>
            </a:r>
            <a:r>
              <a:rPr lang="en-US" altLang="zh-CN" sz="2800" dirty="0" err="1">
                <a:solidFill>
                  <a:srgbClr val="FF0000"/>
                </a:solidFill>
              </a:rPr>
              <a:t>mycolor</a:t>
            </a:r>
            <a:r>
              <a:rPr lang="en-US" altLang="zh-CN" sz="2800" dirty="0">
                <a:solidFill>
                  <a:srgbClr val="FF0000"/>
                </a:solidFill>
              </a:rPr>
              <a:t>;</a:t>
            </a:r>
          </a:p>
          <a:p>
            <a:r>
              <a:rPr lang="en-US" altLang="zh-CN" sz="2800" dirty="0" smtClean="0">
                <a:solidFill>
                  <a:srgbClr val="000000"/>
                </a:solidFill>
              </a:rPr>
              <a:t>	animation-duration</a:t>
            </a:r>
            <a:r>
              <a:rPr lang="en-US" altLang="zh-CN" sz="2800" dirty="0">
                <a:solidFill>
                  <a:srgbClr val="000000"/>
                </a:solidFill>
              </a:rPr>
              <a:t>: 5s;</a:t>
            </a:r>
          </a:p>
          <a:p>
            <a:r>
              <a:rPr lang="en-US" altLang="zh-CN" sz="2800" dirty="0" smtClean="0">
                <a:solidFill>
                  <a:srgbClr val="000000"/>
                </a:solidFill>
              </a:rPr>
              <a:t>	animation-timing-function</a:t>
            </a:r>
            <a:r>
              <a:rPr lang="en-US" altLang="zh-CN" sz="2800" dirty="0">
                <a:solidFill>
                  <a:srgbClr val="000000"/>
                </a:solidFill>
              </a:rPr>
              <a:t>: linear;</a:t>
            </a:r>
          </a:p>
          <a:p>
            <a:r>
              <a:rPr lang="en-US" altLang="zh-CN" sz="2800" dirty="0" smtClean="0">
                <a:solidFill>
                  <a:srgbClr val="000000"/>
                </a:solidFill>
              </a:rPr>
              <a:t>}</a:t>
            </a:r>
            <a:endParaRPr lang="zh-CN" altLang="en-US" sz="2800" dirty="0">
              <a:solidFill>
                <a:srgbClr val="000000"/>
              </a:solidFill>
            </a:endParaRPr>
          </a:p>
        </p:txBody>
      </p:sp>
      <p:sp>
        <p:nvSpPr>
          <p:cNvPr id="7" name="矩形 6"/>
          <p:cNvSpPr/>
          <p:nvPr/>
        </p:nvSpPr>
        <p:spPr>
          <a:xfrm>
            <a:off x="7032429" y="5508069"/>
            <a:ext cx="2585964" cy="523220"/>
          </a:xfrm>
          <a:prstGeom prst="rect">
            <a:avLst/>
          </a:prstGeom>
        </p:spPr>
        <p:txBody>
          <a:bodyPr wrap="none">
            <a:spAutoFit/>
          </a:bodyPr>
          <a:lstStyle/>
          <a:p>
            <a:r>
              <a:rPr lang="en-US" altLang="zh-CN" sz="2800" dirty="0" smtClean="0">
                <a:solidFill>
                  <a:srgbClr val="000000"/>
                </a:solidFill>
              </a:rPr>
              <a:t>demo17-6.html</a:t>
            </a:r>
            <a:endParaRPr lang="zh-CN" altLang="en-US" sz="2800" dirty="0">
              <a:solidFill>
                <a:srgbClr val="000000"/>
              </a:solidFill>
            </a:endParaRPr>
          </a:p>
        </p:txBody>
      </p:sp>
    </p:spTree>
    <p:custDataLst>
      <p:tags r:id="rId1"/>
    </p:custDataLst>
    <p:extLst>
      <p:ext uri="{BB962C8B-B14F-4D97-AF65-F5344CB8AC3E}">
        <p14:creationId xmlns:p14="http://schemas.microsoft.com/office/powerpoint/2010/main" val="906965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a:t>创建关键帧集合</a:t>
            </a:r>
          </a:p>
        </p:txBody>
      </p:sp>
      <p:sp>
        <p:nvSpPr>
          <p:cNvPr id="4" name="矩形 3"/>
          <p:cNvSpPr/>
          <p:nvPr/>
        </p:nvSpPr>
        <p:spPr>
          <a:xfrm>
            <a:off x="1443990" y="1397000"/>
            <a:ext cx="1911985" cy="17589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60645" y="1058545"/>
            <a:ext cx="3802380" cy="5488305"/>
          </a:xfrm>
          <a:prstGeom prst="rect">
            <a:avLst/>
          </a:prstGeom>
          <a:ln w="12700" cmpd="sng">
            <a:solidFill>
              <a:schemeClr val="accent1">
                <a:shade val="50000"/>
              </a:schemeClr>
            </a:solidFill>
            <a:prstDash val="solid"/>
          </a:ln>
        </p:spPr>
      </p:pic>
      <p:pic>
        <p:nvPicPr>
          <p:cNvPr id="12" name="图片 11"/>
          <p:cNvPicPr>
            <a:picLocks noChangeAspect="1"/>
          </p:cNvPicPr>
          <p:nvPr/>
        </p:nvPicPr>
        <p:blipFill>
          <a:blip r:embed="rId6"/>
          <a:stretch>
            <a:fillRect/>
          </a:stretch>
        </p:blipFill>
        <p:spPr>
          <a:xfrm>
            <a:off x="840740" y="3570605"/>
            <a:ext cx="3118485" cy="1277620"/>
          </a:xfrm>
          <a:prstGeom prst="rect">
            <a:avLst/>
          </a:prstGeom>
          <a:ln w="12700" cmpd="sng">
            <a:solidFill>
              <a:schemeClr val="accent1">
                <a:shade val="50000"/>
              </a:schemeClr>
            </a:solidFill>
            <a:prstDash val="solid"/>
          </a:ln>
        </p:spPr>
      </p:pic>
      <p:pic>
        <p:nvPicPr>
          <p:cNvPr id="13" name="图片 12"/>
          <p:cNvPicPr>
            <a:picLocks noChangeAspect="1"/>
          </p:cNvPicPr>
          <p:nvPr/>
        </p:nvPicPr>
        <p:blipFill>
          <a:blip r:embed="rId7"/>
          <a:stretch>
            <a:fillRect/>
          </a:stretch>
        </p:blipFill>
        <p:spPr>
          <a:xfrm>
            <a:off x="840740" y="5166995"/>
            <a:ext cx="3390265" cy="990600"/>
          </a:xfrm>
          <a:prstGeom prst="rect">
            <a:avLst/>
          </a:prstGeom>
          <a:ln w="34925" cmpd="sng">
            <a:solidFill>
              <a:srgbClr val="C00000"/>
            </a:solidFill>
            <a:prstDash val="solid"/>
          </a:ln>
        </p:spPr>
      </p:pic>
      <p:sp>
        <p:nvSpPr>
          <p:cNvPr id="8" name="矩形 7"/>
          <p:cNvSpPr/>
          <p:nvPr/>
        </p:nvSpPr>
        <p:spPr>
          <a:xfrm>
            <a:off x="9265452" y="6023630"/>
            <a:ext cx="2585964" cy="523220"/>
          </a:xfrm>
          <a:prstGeom prst="rect">
            <a:avLst/>
          </a:prstGeom>
        </p:spPr>
        <p:txBody>
          <a:bodyPr wrap="none">
            <a:spAutoFit/>
          </a:bodyPr>
          <a:lstStyle/>
          <a:p>
            <a:r>
              <a:rPr lang="en-US" altLang="zh-CN" sz="2800" dirty="0" smtClean="0">
                <a:solidFill>
                  <a:srgbClr val="000000"/>
                </a:solidFill>
              </a:rPr>
              <a:t>demo17-7.html</a:t>
            </a:r>
            <a:endParaRPr lang="zh-CN" altLang="en-US" sz="2800" dirty="0">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10" nodeType="clickEffect">
                                  <p:stCondLst>
                                    <p:cond delay="0"/>
                                  </p:stCondLst>
                                  <p:childTnLst>
                                    <p:animMotion origin="layout" path="M 0.000000 0.000000 L 0.214531 0.000000 " pathEditMode="relative" rAng="0" ptsTypes="">
                                      <p:cBhvr>
                                        <p:cTn id="6" dur="2000" fill="hold"/>
                                        <p:tgtEl>
                                          <p:spTgt spid="4"/>
                                        </p:tgtEl>
                                        <p:attrNameLst>
                                          <p:attrName>ppt_x</p:attrName>
                                          <p:attrName>ppt_y</p:attrName>
                                        </p:attrNameLst>
                                      </p:cBhvr>
                                      <p:rCtr x="122"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1" nodeType="clickEffect">
                                  <p:stCondLst>
                                    <p:cond delay="0"/>
                                  </p:stCondLst>
                                  <p:childTnLst>
                                    <p:animMotion origin="layout" path="M 0.215000 0.000000 L 0.214531 0.210093 " pathEditMode="relative" rAng="0" ptsTypes="">
                                      <p:cBhvr>
                                        <p:cTn id="10" dur="2000" fill="hold"/>
                                        <p:tgtEl>
                                          <p:spTgt spid="4"/>
                                        </p:tgtEl>
                                        <p:attrNameLst>
                                          <p:attrName>ppt_x</p:attrName>
                                          <p:attrName>ppt_y</p:attrName>
                                        </p:attrNameLst>
                                      </p:cBhvr>
                                      <p:rCtr x="0" y="125"/>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2" nodeType="clickEffect">
                                  <p:stCondLst>
                                    <p:cond delay="0"/>
                                  </p:stCondLst>
                                  <p:childTnLst>
                                    <p:animMotion origin="layout" path="M 0.215990 0.212685 L 0.000000 0.000000 " pathEditMode="relative" rAng="0" ptsTypes="">
                                      <p:cBhvr>
                                        <p:cTn id="14" dur="2000" fill="hold"/>
                                        <p:tgtEl>
                                          <p:spTgt spid="4"/>
                                        </p:tgtEl>
                                        <p:attrNameLst>
                                          <p:attrName>ppt_x</p:attrName>
                                          <p:attrName>ppt_y</p:attrName>
                                        </p:attrNameLst>
                                      </p:cBhvr>
                                      <p:rCtr x="-90" y="-87"/>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4" grpId="10" bldLvl="0" animBg="1"/>
      <p:bldP spid="4" grpId="11" bldLvl="0" animBg="1"/>
      <p:bldP spid="4" grpId="12"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en-US" altLang="zh-CN" sz="4000" dirty="0"/>
              <a:t>animation</a:t>
            </a:r>
            <a:endParaRPr lang="zh-CN" altLang="en-US" sz="4000" dirty="0"/>
          </a:p>
        </p:txBody>
      </p:sp>
      <p:graphicFrame>
        <p:nvGraphicFramePr>
          <p:cNvPr id="3" name="表格 2"/>
          <p:cNvGraphicFramePr>
            <a:graphicFrameLocks noGrp="1"/>
          </p:cNvGraphicFramePr>
          <p:nvPr>
            <p:extLst>
              <p:ext uri="{D42A27DB-BD31-4B8C-83A1-F6EECF244321}">
                <p14:modId xmlns:p14="http://schemas.microsoft.com/office/powerpoint/2010/main" val="1716636646"/>
              </p:ext>
            </p:extLst>
          </p:nvPr>
        </p:nvGraphicFramePr>
        <p:xfrm>
          <a:off x="1108840" y="2610084"/>
          <a:ext cx="10088070" cy="4080851"/>
        </p:xfrm>
        <a:graphic>
          <a:graphicData uri="http://schemas.openxmlformats.org/drawingml/2006/table">
            <a:tbl>
              <a:tblPr/>
              <a:tblGrid>
                <a:gridCol w="3834632">
                  <a:extLst>
                    <a:ext uri="{9D8B030D-6E8A-4147-A177-3AD203B41FA5}">
                      <a16:colId xmlns="" xmlns:a16="http://schemas.microsoft.com/office/drawing/2014/main" val="20000"/>
                    </a:ext>
                  </a:extLst>
                </a:gridCol>
                <a:gridCol w="6253438">
                  <a:extLst>
                    <a:ext uri="{9D8B030D-6E8A-4147-A177-3AD203B41FA5}">
                      <a16:colId xmlns="" xmlns:a16="http://schemas.microsoft.com/office/drawing/2014/main" val="20001"/>
                    </a:ext>
                  </a:extLst>
                </a:gridCol>
              </a:tblGrid>
              <a:tr h="383726">
                <a:tc>
                  <a:txBody>
                    <a:bodyPr/>
                    <a:lstStyle/>
                    <a:p>
                      <a:pPr algn="ctr" fontAlgn="base"/>
                      <a:r>
                        <a:rPr lang="zh-CN" altLang="en-US" sz="2800" b="1" i="0" dirty="0">
                          <a:solidFill>
                            <a:srgbClr val="000000"/>
                          </a:solidFill>
                          <a:effectLst/>
                          <a:latin typeface="微软雅黑" panose="020B0503020204020204" pitchFamily="34" charset="-122"/>
                          <a:ea typeface="微软雅黑" panose="020B0503020204020204" pitchFamily="34" charset="-122"/>
                        </a:rPr>
                        <a:t>值</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tc>
                  <a:txBody>
                    <a:bodyPr/>
                    <a:lstStyle/>
                    <a:p>
                      <a:pPr algn="ctr" fontAlgn="base"/>
                      <a:r>
                        <a:rPr lang="zh-CN" altLang="en-US" sz="2800" b="1" i="0" dirty="0">
                          <a:solidFill>
                            <a:srgbClr val="000000"/>
                          </a:solidFill>
                          <a:effectLst/>
                          <a:latin typeface="微软雅黑" panose="020B0503020204020204" pitchFamily="34" charset="-122"/>
                          <a:ea typeface="微软雅黑" panose="020B0503020204020204" pitchFamily="34" charset="-122"/>
                        </a:rPr>
                        <a:t>描述</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extLst>
                  <a:ext uri="{0D108BD9-81ED-4DB2-BD59-A6C34878D82A}">
                    <a16:rowId xmlns="" xmlns:a16="http://schemas.microsoft.com/office/drawing/2014/main" val="10000"/>
                  </a:ext>
                </a:extLst>
              </a:tr>
              <a:tr h="533030">
                <a:tc>
                  <a:txBody>
                    <a:bodyPr/>
                    <a:lstStyle/>
                    <a:p>
                      <a:pPr fontAlgn="t"/>
                      <a:r>
                        <a:rPr lang="en-US" sz="2400" i="0" u="none" dirty="0">
                          <a:solidFill>
                            <a:srgbClr val="FF0000"/>
                          </a:solidFill>
                          <a:effectLst/>
                        </a:rPr>
                        <a:t>animation-name</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规定需要绑定到选择器的 </a:t>
                      </a:r>
                      <a:r>
                        <a:rPr lang="en-US" altLang="zh-CN" sz="2400" i="0" dirty="0" err="1">
                          <a:solidFill>
                            <a:srgbClr val="000000"/>
                          </a:solidFill>
                          <a:effectLst/>
                          <a:latin typeface="微软雅黑" panose="020B0503020204020204" pitchFamily="34" charset="-122"/>
                          <a:ea typeface="微软雅黑" panose="020B0503020204020204" pitchFamily="34" charset="-122"/>
                        </a:rPr>
                        <a:t>keyframe</a:t>
                      </a:r>
                      <a:r>
                        <a:rPr lang="en-US" altLang="zh-CN" sz="2400" i="0" dirty="0">
                          <a:solidFill>
                            <a:srgbClr val="000000"/>
                          </a:solidFill>
                          <a:effectLst/>
                          <a:latin typeface="微软雅黑" panose="020B0503020204020204" pitchFamily="34" charset="-122"/>
                          <a:ea typeface="微软雅黑" panose="020B0503020204020204" pitchFamily="34" charset="-122"/>
                        </a:rPr>
                        <a:t> </a:t>
                      </a:r>
                      <a:r>
                        <a:rPr lang="zh-CN" altLang="en-US" sz="2400" i="0" dirty="0">
                          <a:solidFill>
                            <a:srgbClr val="000000"/>
                          </a:solidFill>
                          <a:effectLst/>
                          <a:latin typeface="微软雅黑" panose="020B0503020204020204" pitchFamily="34" charset="-122"/>
                          <a:ea typeface="微软雅黑" panose="020B0503020204020204" pitchFamily="34" charset="-122"/>
                        </a:rPr>
                        <a:t>名称</a:t>
                      </a:r>
                      <a:r>
                        <a:rPr lang="zh-CN" altLang="en-US" sz="2400" i="0" dirty="0" smtClean="0">
                          <a:solidFill>
                            <a:srgbClr val="000000"/>
                          </a:solidFill>
                          <a:effectLst/>
                          <a:latin typeface="微软雅黑" panose="020B0503020204020204" pitchFamily="34" charset="-122"/>
                          <a:ea typeface="微软雅黑" panose="020B0503020204020204" pitchFamily="34" charset="-122"/>
                        </a:rPr>
                        <a:t>。</a:t>
                      </a:r>
                      <a:endParaRPr lang="zh-CN" altLang="en-US" sz="2400" i="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1"/>
                  </a:ext>
                </a:extLst>
              </a:tr>
              <a:tr h="575485">
                <a:tc>
                  <a:txBody>
                    <a:bodyPr/>
                    <a:lstStyle/>
                    <a:p>
                      <a:pPr fontAlgn="t"/>
                      <a:r>
                        <a:rPr lang="en-US" sz="2400" i="0" u="none" dirty="0">
                          <a:solidFill>
                            <a:srgbClr val="FF0000"/>
                          </a:solidFill>
                          <a:effectLst/>
                        </a:rPr>
                        <a:t>animation-duration</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规定完成动画所花费的时间，以秒或毫秒计。</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2"/>
                  </a:ext>
                </a:extLst>
              </a:tr>
              <a:tr h="618672">
                <a:tc>
                  <a:txBody>
                    <a:bodyPr/>
                    <a:lstStyle/>
                    <a:p>
                      <a:pPr fontAlgn="t"/>
                      <a:r>
                        <a:rPr lang="en-US" sz="2400" i="0" u="none" dirty="0">
                          <a:solidFill>
                            <a:srgbClr val="900B09"/>
                          </a:solidFill>
                          <a:effectLst/>
                        </a:rPr>
                        <a:t>animation-timing-function</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规定动画的速度曲线。</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3"/>
                  </a:ext>
                </a:extLst>
              </a:tr>
              <a:tr h="556985">
                <a:tc>
                  <a:txBody>
                    <a:bodyPr/>
                    <a:lstStyle/>
                    <a:p>
                      <a:pPr fontAlgn="t"/>
                      <a:r>
                        <a:rPr lang="en-US" sz="2400" i="0" u="none" dirty="0">
                          <a:solidFill>
                            <a:srgbClr val="900B09"/>
                          </a:solidFill>
                          <a:effectLst/>
                        </a:rPr>
                        <a:t>animation-delay</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规定在动画开始之前的延迟。</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4"/>
                  </a:ext>
                </a:extLst>
              </a:tr>
              <a:tr h="586376">
                <a:tc>
                  <a:txBody>
                    <a:bodyPr/>
                    <a:lstStyle/>
                    <a:p>
                      <a:pPr fontAlgn="t"/>
                      <a:r>
                        <a:rPr lang="en-US" sz="2400" i="0" u="none" dirty="0">
                          <a:solidFill>
                            <a:srgbClr val="900B09"/>
                          </a:solidFill>
                          <a:effectLst/>
                        </a:rPr>
                        <a:t>animation-iteration-count</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规定动画应该播放的次数。</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5"/>
                  </a:ext>
                </a:extLst>
              </a:tr>
              <a:tr h="688333">
                <a:tc>
                  <a:txBody>
                    <a:bodyPr/>
                    <a:lstStyle/>
                    <a:p>
                      <a:pPr fontAlgn="t"/>
                      <a:r>
                        <a:rPr lang="en-US" sz="2400" i="0" u="none" dirty="0">
                          <a:solidFill>
                            <a:srgbClr val="900B09"/>
                          </a:solidFill>
                          <a:effectLst/>
                        </a:rPr>
                        <a:t>animation-direction</a:t>
                      </a:r>
                      <a:endParaRPr lang="en-US" sz="2400" i="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i="0" dirty="0">
                          <a:solidFill>
                            <a:srgbClr val="000000"/>
                          </a:solidFill>
                          <a:effectLst/>
                          <a:latin typeface="微软雅黑" panose="020B0503020204020204" pitchFamily="34" charset="-122"/>
                          <a:ea typeface="微软雅黑" panose="020B0503020204020204" pitchFamily="34" charset="-122"/>
                        </a:rPr>
                        <a:t>规定是否应该轮流反向播放动画。</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6"/>
                  </a:ext>
                </a:extLst>
              </a:tr>
            </a:tbl>
          </a:graphicData>
        </a:graphic>
      </p:graphicFrame>
      <p:sp>
        <p:nvSpPr>
          <p:cNvPr id="4" name="Rectangle 1"/>
          <p:cNvSpPr>
            <a:spLocks noChangeArrowheads="1"/>
          </p:cNvSpPr>
          <p:nvPr/>
        </p:nvSpPr>
        <p:spPr bwMode="auto">
          <a:xfrm>
            <a:off x="1108840" y="1196098"/>
            <a:ext cx="10088070" cy="1200329"/>
          </a:xfrm>
          <a:prstGeom prst="rect">
            <a:avLst/>
          </a:prstGeom>
          <a:solidFill>
            <a:schemeClr val="bg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600" b="1"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animation: </a:t>
            </a:r>
            <a:r>
              <a:rPr kumimoji="0" lang="en-US" altLang="zh-CN" sz="2600" b="1"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name </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duration</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timing-function </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delay </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iteration-count </a:t>
            </a:r>
            <a:r>
              <a:rPr kumimoji="0" lang="en-US"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   </a:t>
            </a:r>
            <a:r>
              <a:rPr kumimoji="0" lang="zh-CN" altLang="zh-CN" sz="2600" b="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cs typeface="宋体" pitchFamily="2" charset="-122"/>
              </a:rPr>
              <a:t>direction; </a:t>
            </a:r>
          </a:p>
        </p:txBody>
      </p:sp>
    </p:spTree>
    <p:custDataLst>
      <p:tags r:id="rId1"/>
    </p:custDataLst>
    <p:extLst>
      <p:ext uri="{BB962C8B-B14F-4D97-AF65-F5344CB8AC3E}">
        <p14:creationId xmlns:p14="http://schemas.microsoft.com/office/powerpoint/2010/main" val="1928546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dirty="0">
                <a:sym typeface="+mn-ea"/>
              </a:rPr>
              <a:t>animation-iteration-count</a:t>
            </a:r>
            <a:endParaRPr lang="zh-CN" altLang="en-US" dirty="0" smtClean="0"/>
          </a:p>
          <a:p>
            <a:endParaRPr lang="zh-CN" altLang="en-US" dirty="0" smtClean="0"/>
          </a:p>
        </p:txBody>
      </p:sp>
      <p:sp>
        <p:nvSpPr>
          <p:cNvPr id="2" name="内容占位符 1"/>
          <p:cNvSpPr>
            <a:spLocks noGrp="1"/>
          </p:cNvSpPr>
          <p:nvPr>
            <p:ph sz="quarter" idx="10"/>
          </p:nvPr>
        </p:nvSpPr>
        <p:spPr/>
        <p:txBody>
          <a:bodyPr/>
          <a:lstStyle/>
          <a:p>
            <a:r>
              <a:rPr lang="zh-CN" altLang="en-US" dirty="0">
                <a:sym typeface="+mn-ea"/>
              </a:rPr>
              <a:t>animation-iteration-count 属性定义动画的</a:t>
            </a:r>
            <a:r>
              <a:rPr lang="zh-CN" altLang="en-US" dirty="0">
                <a:solidFill>
                  <a:srgbClr val="FF0000"/>
                </a:solidFill>
                <a:sym typeface="+mn-ea"/>
              </a:rPr>
              <a:t>播放次数</a:t>
            </a:r>
            <a:r>
              <a:rPr lang="zh-CN" altLang="en-US" dirty="0">
                <a:sym typeface="+mn-ea"/>
              </a:rPr>
              <a:t>。</a:t>
            </a:r>
          </a:p>
          <a:p>
            <a:endParaRPr lang="zh-CN" altLang="en-US" dirty="0">
              <a:latin typeface="微软雅黑" panose="020B0503020204020204" pitchFamily="34" charset="-122"/>
              <a:ea typeface="微软雅黑" panose="020B0503020204020204" pitchFamily="34" charset="-122"/>
            </a:endParaRPr>
          </a:p>
          <a:p>
            <a:endParaRPr lang="en-US" altLang="zh-CN" dirty="0"/>
          </a:p>
        </p:txBody>
      </p:sp>
      <p:graphicFrame>
        <p:nvGraphicFramePr>
          <p:cNvPr id="5" name="表格 4"/>
          <p:cNvGraphicFramePr>
            <a:graphicFrameLocks noGrp="1"/>
          </p:cNvGraphicFramePr>
          <p:nvPr>
            <p:extLst>
              <p:ext uri="{D42A27DB-BD31-4B8C-83A1-F6EECF244321}">
                <p14:modId xmlns:p14="http://schemas.microsoft.com/office/powerpoint/2010/main" val="2573680833"/>
              </p:ext>
            </p:extLst>
          </p:nvPr>
        </p:nvGraphicFramePr>
        <p:xfrm>
          <a:off x="1341822" y="2945130"/>
          <a:ext cx="7438323" cy="2083756"/>
        </p:xfrm>
        <a:graphic>
          <a:graphicData uri="http://schemas.openxmlformats.org/drawingml/2006/table">
            <a:tbl>
              <a:tblPr/>
              <a:tblGrid>
                <a:gridCol w="2008355">
                  <a:extLst>
                    <a:ext uri="{9D8B030D-6E8A-4147-A177-3AD203B41FA5}">
                      <a16:colId xmlns="" xmlns:a16="http://schemas.microsoft.com/office/drawing/2014/main" val="20000"/>
                    </a:ext>
                  </a:extLst>
                </a:gridCol>
                <a:gridCol w="5429968">
                  <a:extLst>
                    <a:ext uri="{9D8B030D-6E8A-4147-A177-3AD203B41FA5}">
                      <a16:colId xmlns="" xmlns:a16="http://schemas.microsoft.com/office/drawing/2014/main" val="20001"/>
                    </a:ext>
                  </a:extLst>
                </a:gridCol>
              </a:tblGrid>
              <a:tr h="461010">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值</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描述</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extLst>
                  <a:ext uri="{0D108BD9-81ED-4DB2-BD59-A6C34878D82A}">
                    <a16:rowId xmlns="" xmlns:a16="http://schemas.microsoft.com/office/drawing/2014/main" val="10000"/>
                  </a:ext>
                </a:extLst>
              </a:tr>
              <a:tr h="754263">
                <a:tc>
                  <a:txBody>
                    <a:bodyPr/>
                    <a:lstStyle/>
                    <a:p>
                      <a:pPr fontAlgn="t"/>
                      <a:r>
                        <a:rPr lang="en-US" sz="2400" dirty="0" smtClean="0">
                          <a:solidFill>
                            <a:srgbClr val="000000"/>
                          </a:solidFill>
                          <a:effectLst/>
                          <a:latin typeface="微软雅黑" panose="020B0503020204020204" pitchFamily="34" charset="-122"/>
                          <a:ea typeface="微软雅黑" panose="020B0503020204020204" pitchFamily="34" charset="-122"/>
                        </a:rPr>
                        <a:t> n</a:t>
                      </a:r>
                      <a:endParaRPr lang="en-US" sz="24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dirty="0">
                          <a:solidFill>
                            <a:srgbClr val="000000"/>
                          </a:solidFill>
                          <a:effectLst/>
                          <a:latin typeface="微软雅黑" panose="020B0503020204020204" pitchFamily="34" charset="-122"/>
                          <a:ea typeface="微软雅黑" panose="020B0503020204020204" pitchFamily="34" charset="-122"/>
                        </a:rPr>
                        <a:t>定义动画播放次数的</a:t>
                      </a:r>
                      <a:r>
                        <a:rPr lang="zh-CN" altLang="en-US" sz="2400" dirty="0" smtClean="0">
                          <a:solidFill>
                            <a:srgbClr val="000000"/>
                          </a:solidFill>
                          <a:effectLst/>
                          <a:latin typeface="微软雅黑" panose="020B0503020204020204" pitchFamily="34" charset="-122"/>
                          <a:ea typeface="微软雅黑" panose="020B0503020204020204" pitchFamily="34" charset="-122"/>
                        </a:rPr>
                        <a:t>数值，默认为</a:t>
                      </a:r>
                      <a:r>
                        <a:rPr lang="en-US" altLang="zh-CN" sz="2400" dirty="0" smtClean="0">
                          <a:solidFill>
                            <a:srgbClr val="000000"/>
                          </a:solidFill>
                          <a:effectLst/>
                          <a:latin typeface="微软雅黑" panose="020B0503020204020204" pitchFamily="34" charset="-122"/>
                          <a:ea typeface="微软雅黑" panose="020B0503020204020204" pitchFamily="34" charset="-122"/>
                        </a:rPr>
                        <a:t>1</a:t>
                      </a:r>
                      <a:endParaRPr lang="zh-CN" altLang="en-US" sz="24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1"/>
                  </a:ext>
                </a:extLst>
              </a:tr>
              <a:tr h="807523">
                <a:tc>
                  <a:txBody>
                    <a:bodyPr/>
                    <a:lstStyle/>
                    <a:p>
                      <a:pPr fontAlgn="t"/>
                      <a:r>
                        <a:rPr lang="en-US" sz="2400" dirty="0" smtClean="0">
                          <a:solidFill>
                            <a:srgbClr val="000000"/>
                          </a:solidFill>
                          <a:effectLst/>
                          <a:latin typeface="微软雅黑" panose="020B0503020204020204" pitchFamily="34" charset="-122"/>
                          <a:ea typeface="微软雅黑" panose="020B0503020204020204" pitchFamily="34" charset="-122"/>
                        </a:rPr>
                        <a:t> infinite</a:t>
                      </a:r>
                      <a:endParaRPr lang="en-US" sz="24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r>
                        <a:rPr lang="zh-CN" altLang="en-US" sz="2400" dirty="0">
                          <a:solidFill>
                            <a:srgbClr val="000000"/>
                          </a:solidFill>
                          <a:effectLst/>
                          <a:latin typeface="微软雅黑" panose="020B0503020204020204" pitchFamily="34" charset="-122"/>
                          <a:ea typeface="微软雅黑" panose="020B0503020204020204" pitchFamily="34" charset="-122"/>
                        </a:rPr>
                        <a:t>规定动画应该无限次播放。</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2"/>
                  </a:ext>
                </a:extLst>
              </a:tr>
            </a:tbl>
          </a:graphicData>
        </a:graphic>
      </p:graphicFrame>
      <p:sp>
        <p:nvSpPr>
          <p:cNvPr id="6" name="Rectangle 1"/>
          <p:cNvSpPr>
            <a:spLocks noChangeArrowheads="1"/>
          </p:cNvSpPr>
          <p:nvPr/>
        </p:nvSpPr>
        <p:spPr bwMode="auto">
          <a:xfrm>
            <a:off x="1327332" y="2081334"/>
            <a:ext cx="7452814" cy="600164"/>
          </a:xfrm>
          <a:prstGeom prst="rect">
            <a:avLst/>
          </a:prstGeom>
          <a:solidFill>
            <a:schemeClr val="bg2"/>
          </a:solidFill>
          <a:ln>
            <a:noFill/>
          </a:ln>
          <a:effectLst/>
        </p:spPr>
        <p:txBody>
          <a:bodyPr vert="horz" wrap="square" lIns="0" tIns="0" rIns="0" bIns="0" numCol="1" anchor="ctr" anchorCtr="0" compatLnSpc="1">
            <a:prstTxWarp prst="textNoShape">
              <a:avLst/>
            </a:prstTxWarp>
            <a:spAutoFit/>
          </a:bodyPr>
          <a:lstStyle/>
          <a:p>
            <a:pPr lvl="0" eaLnBrk="0" hangingPunct="0">
              <a:lnSpc>
                <a:spcPct val="150000"/>
              </a:lnSpc>
            </a:pPr>
            <a:r>
              <a:rPr lang="en-US" altLang="zh-CN" sz="2600" b="1" dirty="0" smtClean="0">
                <a:solidFill>
                  <a:srgbClr val="000000"/>
                </a:solidFill>
                <a:latin typeface="微软雅黑" panose="020B0503020204020204" pitchFamily="34" charset="-122"/>
                <a:cs typeface="宋体" pitchFamily="2" charset="-122"/>
              </a:rPr>
              <a:t>animation-iteration-count : </a:t>
            </a:r>
            <a:r>
              <a:rPr lang="en-US" altLang="zh-CN" sz="2600" dirty="0">
                <a:solidFill>
                  <a:srgbClr val="000000"/>
                </a:solidFill>
                <a:latin typeface="微软雅黑" panose="020B0503020204020204" pitchFamily="34" charset="-122"/>
                <a:cs typeface="宋体" pitchFamily="2" charset="-122"/>
              </a:rPr>
              <a:t>n  |  infinite; </a:t>
            </a:r>
          </a:p>
        </p:txBody>
      </p:sp>
      <p:sp>
        <p:nvSpPr>
          <p:cNvPr id="7" name="矩形 6"/>
          <p:cNvSpPr/>
          <p:nvPr/>
        </p:nvSpPr>
        <p:spPr>
          <a:xfrm>
            <a:off x="7608693" y="5796774"/>
            <a:ext cx="2585964" cy="523220"/>
          </a:xfrm>
          <a:prstGeom prst="rect">
            <a:avLst/>
          </a:prstGeom>
        </p:spPr>
        <p:txBody>
          <a:bodyPr wrap="none">
            <a:spAutoFit/>
          </a:bodyPr>
          <a:lstStyle/>
          <a:p>
            <a:r>
              <a:rPr lang="en-US" altLang="zh-CN" sz="2800" dirty="0" smtClean="0">
                <a:solidFill>
                  <a:srgbClr val="000000"/>
                </a:solidFill>
              </a:rPr>
              <a:t>demo17-8.html</a:t>
            </a:r>
            <a:endParaRPr lang="zh-CN" altLang="en-US" sz="2800" dirty="0">
              <a:solidFill>
                <a:srgbClr val="0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10"/>
          <p:cNvSpPr>
            <a:spLocks noGrp="1" noChangeArrowheads="1"/>
          </p:cNvSpPr>
          <p:nvPr>
            <p:ph type="title"/>
            <p:custDataLst>
              <p:tags r:id="rId2"/>
            </p:custDataLst>
          </p:nvPr>
        </p:nvSpPr>
        <p:spPr/>
        <p:txBody>
          <a:bodyPr>
            <a:normAutofit/>
          </a:bodyPr>
          <a:lstStyle/>
          <a:p>
            <a:r>
              <a:rPr lang="zh-CN" altLang="en-US" sz="4000" dirty="0" smtClean="0"/>
              <a:t>实现多个属性值同时改变的动画</a:t>
            </a:r>
            <a:endParaRPr lang="en-US" altLang="zh-CN" sz="4000" dirty="0"/>
          </a:p>
        </p:txBody>
      </p:sp>
      <p:sp>
        <p:nvSpPr>
          <p:cNvPr id="6" name="文本框 5"/>
          <p:cNvSpPr txBox="1"/>
          <p:nvPr/>
        </p:nvSpPr>
        <p:spPr>
          <a:xfrm>
            <a:off x="728664" y="1157287"/>
            <a:ext cx="9458324" cy="1092607"/>
          </a:xfrm>
          <a:prstGeom prst="rect">
            <a:avLst/>
          </a:prstGeom>
          <a:noFill/>
        </p:spPr>
        <p:txBody>
          <a:bodyPr wrap="square" rtlCol="0">
            <a:spAutoFit/>
          </a:bodyPr>
          <a:lstStyle/>
          <a:p>
            <a:pPr>
              <a:lnSpc>
                <a:spcPts val="3880"/>
              </a:lnSpc>
              <a:spcBef>
                <a:spcPts val="300"/>
              </a:spcBef>
              <a:spcAft>
                <a:spcPts val="300"/>
              </a:spcAft>
            </a:pPr>
            <a:r>
              <a:rPr lang="zh-CN" altLang="en-US" sz="2600" dirty="0" smtClean="0">
                <a:solidFill>
                  <a:srgbClr val="000000"/>
                </a:solidFill>
                <a:latin typeface="微软雅黑" panose="020B0503020204020204" pitchFamily="34" charset="-122"/>
                <a:ea typeface="微软雅黑" panose="020B0503020204020204" pitchFamily="34" charset="-122"/>
              </a:rPr>
              <a:t>在各关键帧中同时指定多个属性值可以实现多个属性值同时改变的动画。</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6943797" y="5246459"/>
            <a:ext cx="2585964" cy="523220"/>
          </a:xfrm>
          <a:prstGeom prst="rect">
            <a:avLst/>
          </a:prstGeom>
        </p:spPr>
        <p:txBody>
          <a:bodyPr wrap="none">
            <a:spAutoFit/>
          </a:bodyPr>
          <a:lstStyle/>
          <a:p>
            <a:r>
              <a:rPr lang="en-US" altLang="zh-CN" sz="2800" dirty="0" smtClean="0">
                <a:solidFill>
                  <a:srgbClr val="000000"/>
                </a:solidFill>
              </a:rPr>
              <a:t>demo17-9.html</a:t>
            </a:r>
            <a:endParaRPr lang="zh-CN" altLang="en-US" sz="2800" dirty="0">
              <a:solidFill>
                <a:srgbClr val="000000"/>
              </a:solidFill>
            </a:endParaRPr>
          </a:p>
        </p:txBody>
      </p:sp>
      <p:pic>
        <p:nvPicPr>
          <p:cNvPr id="2" name="图片 1"/>
          <p:cNvPicPr>
            <a:picLocks noChangeAspect="1"/>
          </p:cNvPicPr>
          <p:nvPr/>
        </p:nvPicPr>
        <p:blipFill>
          <a:blip r:embed="rId5"/>
          <a:stretch>
            <a:fillRect/>
          </a:stretch>
        </p:blipFill>
        <p:spPr>
          <a:xfrm>
            <a:off x="876640" y="2543206"/>
            <a:ext cx="8308902" cy="785781"/>
          </a:xfrm>
          <a:prstGeom prst="rect">
            <a:avLst/>
          </a:prstGeom>
        </p:spPr>
      </p:pic>
      <p:pic>
        <p:nvPicPr>
          <p:cNvPr id="3" name="图片 2"/>
          <p:cNvPicPr>
            <a:picLocks noChangeAspect="1"/>
          </p:cNvPicPr>
          <p:nvPr/>
        </p:nvPicPr>
        <p:blipFill>
          <a:blip r:embed="rId6"/>
          <a:stretch>
            <a:fillRect/>
          </a:stretch>
        </p:blipFill>
        <p:spPr>
          <a:xfrm>
            <a:off x="1005227" y="3622299"/>
            <a:ext cx="7610136" cy="1211632"/>
          </a:xfrm>
          <a:prstGeom prst="rect">
            <a:avLst/>
          </a:prstGeom>
        </p:spPr>
      </p:pic>
    </p:spTree>
    <p:custDataLst>
      <p:tags r:id="rId1"/>
    </p:custDataLst>
    <p:extLst>
      <p:ext uri="{BB962C8B-B14F-4D97-AF65-F5344CB8AC3E}">
        <p14:creationId xmlns:p14="http://schemas.microsoft.com/office/powerpoint/2010/main" val="1238179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zh-CN" altLang="en-US">
                <a:sym typeface="+mn-ea"/>
              </a:rPr>
              <a:t>练习 </a:t>
            </a:r>
          </a:p>
          <a:p>
            <a:endParaRPr lang="zh-CN" altLang="en-US">
              <a:sym typeface="+mn-ea"/>
            </a:endParaRPr>
          </a:p>
        </p:txBody>
      </p:sp>
      <p:pic>
        <p:nvPicPr>
          <p:cNvPr id="4" name="图片 3" descr="GIF"/>
          <p:cNvPicPr>
            <a:picLocks noChangeAspect="1"/>
          </p:cNvPicPr>
          <p:nvPr/>
        </p:nvPicPr>
        <p:blipFill>
          <a:blip r:embed="rId2"/>
          <a:stretch>
            <a:fillRect/>
          </a:stretch>
        </p:blipFill>
        <p:spPr>
          <a:xfrm>
            <a:off x="1264920" y="1056640"/>
            <a:ext cx="8958580" cy="5072380"/>
          </a:xfrm>
          <a:prstGeom prst="rect">
            <a:avLst/>
          </a:prstGeom>
        </p:spPr>
      </p:pic>
      <p:sp>
        <p:nvSpPr>
          <p:cNvPr id="5" name="矩形 4"/>
          <p:cNvSpPr/>
          <p:nvPr/>
        </p:nvSpPr>
        <p:spPr>
          <a:xfrm>
            <a:off x="8401056" y="6068070"/>
            <a:ext cx="2786340" cy="523220"/>
          </a:xfrm>
          <a:prstGeom prst="rect">
            <a:avLst/>
          </a:prstGeom>
        </p:spPr>
        <p:txBody>
          <a:bodyPr wrap="none">
            <a:spAutoFit/>
          </a:bodyPr>
          <a:lstStyle/>
          <a:p>
            <a:r>
              <a:rPr lang="en-US" altLang="zh-CN" sz="2800" dirty="0" smtClean="0">
                <a:solidFill>
                  <a:srgbClr val="000000"/>
                </a:solidFill>
              </a:rPr>
              <a:t>demo17-10.html</a:t>
            </a:r>
            <a:endParaRPr lang="zh-CN" altLang="en-US" sz="2800" dirty="0">
              <a:solidFill>
                <a:srgbClr val="00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2"/>
          <p:cNvSpPr>
            <a:spLocks noChangeArrowheads="1"/>
          </p:cNvSpPr>
          <p:nvPr>
            <p:custDataLst>
              <p:tags r:id="rId2"/>
            </p:custDataLst>
          </p:nvPr>
        </p:nvSpPr>
        <p:spPr bwMode="auto">
          <a:xfrm>
            <a:off x="2159000" y="2451100"/>
            <a:ext cx="4889500" cy="957263"/>
          </a:xfrm>
          <a:prstGeom prst="parallelogram">
            <a:avLst>
              <a:gd name="adj" fmla="val 30529"/>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sz="4800" b="1" smtClean="0">
                <a:solidFill>
                  <a:srgbClr val="FFFFFF"/>
                </a:solidFill>
                <a:latin typeface="+mj-lt"/>
                <a:ea typeface="+mj-ea"/>
                <a:cs typeface="+mj-cs"/>
              </a:rPr>
              <a:t>THANKYOU</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2"/>
            </p:custDataLst>
          </p:nvPr>
        </p:nvGrpSpPr>
        <p:grpSpPr>
          <a:xfrm>
            <a:off x="1706562" y="2314578"/>
            <a:ext cx="8737600" cy="1314449"/>
            <a:chOff x="1849438" y="1833564"/>
            <a:chExt cx="5793551" cy="1314449"/>
          </a:xfrm>
        </p:grpSpPr>
        <p:sp>
          <p:nvSpPr>
            <p:cNvPr id="6146" name="MH_Number_1"/>
            <p:cNvSpPr>
              <a:spLocks noChangeArrowheads="1"/>
            </p:cNvSpPr>
            <p:nvPr>
              <p:custDataLst>
                <p:tags r:id="rId3"/>
              </p:custDataLst>
            </p:nvPr>
          </p:nvSpPr>
          <p:spPr bwMode="auto">
            <a:xfrm>
              <a:off x="1849438" y="1833564"/>
              <a:ext cx="1200150" cy="1314449"/>
            </a:xfrm>
            <a:prstGeom prst="homePlate">
              <a:avLst>
                <a:gd name="adj" fmla="val 5000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0" rIns="0" bIns="0" anchor="ctr">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7200" b="1" dirty="0" smtClean="0">
                  <a:solidFill>
                    <a:srgbClr val="FFFFFF"/>
                  </a:solidFill>
                  <a:latin typeface="+mn-lt"/>
                  <a:ea typeface="+mn-ea"/>
                </a:rPr>
                <a:t>0</a:t>
              </a:r>
              <a:r>
                <a:rPr lang="en-US" sz="7200" b="1" dirty="0" smtClean="0">
                  <a:solidFill>
                    <a:srgbClr val="FFFFFF"/>
                  </a:solidFill>
                  <a:latin typeface="+mn-lt"/>
                  <a:ea typeface="+mn-ea"/>
                </a:rPr>
                <a:t>1</a:t>
              </a:r>
              <a:endParaRPr lang="en-US" sz="7200" b="1" dirty="0">
                <a:solidFill>
                  <a:srgbClr val="FFFFFF"/>
                </a:solidFill>
                <a:latin typeface="+mn-lt"/>
                <a:ea typeface="+mn-ea"/>
              </a:endParaRPr>
            </a:p>
          </p:txBody>
        </p:sp>
        <p:sp>
          <p:nvSpPr>
            <p:cNvPr id="6147" name="MH_Entry_1"/>
            <p:cNvSpPr txBox="1">
              <a:spLocks noChangeArrowheads="1"/>
            </p:cNvSpPr>
            <p:nvPr>
              <p:custDataLst>
                <p:tags r:id="rId4"/>
              </p:custDataLst>
            </p:nvPr>
          </p:nvSpPr>
          <p:spPr bwMode="auto">
            <a:xfrm>
              <a:off x="3197989" y="2117725"/>
              <a:ext cx="4445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anchor="ctr">
              <a:noAutofit/>
            </a:bodyPr>
            <a:lstStyle>
              <a:lvl1pPr algn="just">
                <a:lnSpc>
                  <a:spcPct val="110000"/>
                </a:lnSpc>
                <a:spcBef>
                  <a:spcPts val="1800"/>
                </a:spcBef>
                <a:buClr>
                  <a:srgbClr val="963B22"/>
                </a:buClr>
                <a:buSzPct val="100000"/>
                <a:buBlip>
                  <a:blip r:embed="rId7"/>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幼圆" panose="02010509060101010101" pitchFamily="49" charset="-122"/>
                </a:defRPr>
              </a:lvl9pPr>
            </a:lstStyle>
            <a:p>
              <a:pPr eaLnBrk="1" hangingPunct="1">
                <a:lnSpc>
                  <a:spcPct val="120000"/>
                </a:lnSpc>
                <a:spcBef>
                  <a:spcPct val="0"/>
                </a:spcBef>
                <a:buFontTx/>
                <a:buNone/>
              </a:pPr>
              <a:r>
                <a:rPr lang="zh-CN" sz="4800" dirty="0">
                  <a:solidFill>
                    <a:schemeClr val="tx1"/>
                  </a:solidFill>
                  <a:latin typeface="微软雅黑" panose="020B0503020204020204" pitchFamily="34" charset="-122"/>
                  <a:ea typeface="微软雅黑" panose="020B0503020204020204" pitchFamily="34" charset="-122"/>
                </a:rPr>
                <a:t>过渡</a:t>
              </a:r>
            </a:p>
          </p:txBody>
        </p:sp>
      </p:grpSp>
      <p:sp>
        <p:nvSpPr>
          <p:cNvPr id="2" name="文本框 1"/>
          <p:cNvSpPr txBox="1"/>
          <p:nvPr/>
        </p:nvSpPr>
        <p:spPr>
          <a:xfrm>
            <a:off x="405393" y="547680"/>
            <a:ext cx="8067696" cy="792363"/>
          </a:xfrm>
          <a:prstGeom prst="rect">
            <a:avLst/>
          </a:prstGeom>
          <a:solidFill>
            <a:schemeClr val="bg1"/>
          </a:solidFill>
        </p:spPr>
        <p:txBody>
          <a:bodyPr wrap="square" rtlCol="0">
            <a:spAutoFit/>
          </a:bodyPr>
          <a:lstStyle/>
          <a:p>
            <a:endParaRPr lang="zh-CN" altLang="en-US" dirty="0"/>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a:sym typeface="+mn-ea"/>
              </a:rPr>
              <a:t>transition</a:t>
            </a:r>
          </a:p>
        </p:txBody>
      </p:sp>
      <p:sp>
        <p:nvSpPr>
          <p:cNvPr id="2" name="内容占位符 1"/>
          <p:cNvSpPr>
            <a:spLocks noGrp="1"/>
          </p:cNvSpPr>
          <p:nvPr>
            <p:ph sz="quarter" idx="10"/>
          </p:nvPr>
        </p:nvSpPr>
        <p:spPr/>
        <p:txBody>
          <a:bodyPr/>
          <a:lstStyle/>
          <a:p>
            <a:r>
              <a:rPr lang="zh-CN" altLang="en-US" dirty="0" smtClean="0">
                <a:sym typeface="+mn-ea"/>
              </a:rPr>
              <a:t>CSS</a:t>
            </a:r>
            <a:r>
              <a:rPr lang="en-US" altLang="zh-CN" dirty="0" smtClean="0">
                <a:sym typeface="+mn-ea"/>
              </a:rPr>
              <a:t>3</a:t>
            </a:r>
            <a:r>
              <a:rPr lang="zh-CN" altLang="en-US" dirty="0" smtClean="0">
                <a:sym typeface="+mn-ea"/>
              </a:rPr>
              <a:t> transform 属性所实现的元素变形，呈现的仅仅是一个“</a:t>
            </a:r>
            <a:r>
              <a:rPr lang="zh-CN" altLang="en-US" dirty="0" smtClean="0">
                <a:solidFill>
                  <a:srgbClr val="FF0000"/>
                </a:solidFill>
                <a:sym typeface="+mn-ea"/>
              </a:rPr>
              <a:t>结果</a:t>
            </a:r>
            <a:r>
              <a:rPr lang="zh-CN" altLang="en-US" dirty="0" smtClean="0">
                <a:sym typeface="+mn-ea"/>
              </a:rPr>
              <a:t>”，而 transition 呈现的是一种过渡“</a:t>
            </a:r>
            <a:r>
              <a:rPr lang="zh-CN" altLang="en-US" dirty="0" smtClean="0">
                <a:solidFill>
                  <a:srgbClr val="FF0000"/>
                </a:solidFill>
                <a:sym typeface="+mn-ea"/>
              </a:rPr>
              <a:t>过程</a:t>
            </a:r>
            <a:r>
              <a:rPr lang="zh-CN" altLang="en-US" dirty="0" smtClean="0">
                <a:sym typeface="+mn-ea"/>
              </a:rPr>
              <a:t>”，</a:t>
            </a:r>
            <a:r>
              <a:rPr lang="zh-CN" altLang="en-US" dirty="0">
                <a:sym typeface="+mn-ea"/>
              </a:rPr>
              <a:t>即</a:t>
            </a:r>
            <a:r>
              <a:rPr lang="zh-CN" altLang="en-US" dirty="0" smtClean="0">
                <a:sym typeface="+mn-ea"/>
              </a:rPr>
              <a:t>一种动画转换过程，如渐显、渐隐、动画快慢等。</a:t>
            </a:r>
            <a:endParaRPr lang="zh-CN" altLang="en-US" dirty="0" smtClean="0">
              <a:latin typeface="微软雅黑" panose="020B0503020204020204" pitchFamily="34" charset="-122"/>
              <a:ea typeface="微软雅黑" panose="020B0503020204020204" pitchFamily="34" charset="-122"/>
            </a:endParaRPr>
          </a:p>
          <a:p>
            <a:pPr>
              <a:lnSpc>
                <a:spcPct val="150000"/>
              </a:lnSpc>
            </a:pPr>
            <a:r>
              <a:rPr lang="en-US" altLang="zh-CN" b="1" dirty="0" smtClean="0">
                <a:solidFill>
                  <a:srgbClr val="006600"/>
                </a:solidFill>
              </a:rPr>
              <a:t>transition </a:t>
            </a:r>
            <a:r>
              <a:rPr lang="zh-CN" altLang="en-US" dirty="0" smtClean="0"/>
              <a:t>通过</a:t>
            </a:r>
            <a:r>
              <a:rPr lang="zh-CN" altLang="en-US" dirty="0"/>
              <a:t>将元素的</a:t>
            </a:r>
            <a:r>
              <a:rPr lang="zh-CN" altLang="en-US" dirty="0">
                <a:solidFill>
                  <a:srgbClr val="FF0000"/>
                </a:solidFill>
              </a:rPr>
              <a:t>某个属性</a:t>
            </a:r>
            <a:r>
              <a:rPr lang="zh-CN" altLang="en-US" dirty="0">
                <a:solidFill>
                  <a:srgbClr val="0000FF"/>
                </a:solidFill>
              </a:rPr>
              <a:t>从一个属性值</a:t>
            </a:r>
            <a:r>
              <a:rPr lang="zh-CN" altLang="en-US" dirty="0"/>
              <a:t>在指定的时间内平滑</a:t>
            </a:r>
            <a:r>
              <a:rPr lang="zh-CN" altLang="en-US" dirty="0">
                <a:solidFill>
                  <a:srgbClr val="0000FF"/>
                </a:solidFill>
              </a:rPr>
              <a:t>过渡到另一个属性值</a:t>
            </a:r>
            <a:r>
              <a:rPr lang="zh-CN" altLang="en-US" dirty="0"/>
              <a:t>来实现动画功能。</a:t>
            </a:r>
          </a:p>
          <a:p>
            <a:pPr fontAlgn="auto">
              <a:lnSpc>
                <a:spcPct val="150000"/>
              </a:lnSpc>
            </a:pPr>
            <a:endParaRPr lang="zh-CN" altLang="en-US" dirty="0">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语法</a:t>
            </a:r>
            <a:endParaRPr lang="zh-CN" altLang="en-US" sz="4000" dirty="0"/>
          </a:p>
        </p:txBody>
      </p:sp>
      <p:graphicFrame>
        <p:nvGraphicFramePr>
          <p:cNvPr id="3" name="表格 2"/>
          <p:cNvGraphicFramePr>
            <a:graphicFrameLocks noGrp="1"/>
          </p:cNvGraphicFramePr>
          <p:nvPr>
            <p:extLst>
              <p:ext uri="{D42A27DB-BD31-4B8C-83A1-F6EECF244321}">
                <p14:modId xmlns:p14="http://schemas.microsoft.com/office/powerpoint/2010/main" val="3471205839"/>
              </p:ext>
            </p:extLst>
          </p:nvPr>
        </p:nvGraphicFramePr>
        <p:xfrm>
          <a:off x="837591" y="1702636"/>
          <a:ext cx="10156653" cy="3369009"/>
        </p:xfrm>
        <a:graphic>
          <a:graphicData uri="http://schemas.openxmlformats.org/drawingml/2006/table">
            <a:tbl>
              <a:tblPr/>
              <a:tblGrid>
                <a:gridCol w="3889782">
                  <a:extLst>
                    <a:ext uri="{9D8B030D-6E8A-4147-A177-3AD203B41FA5}">
                      <a16:colId xmlns="" xmlns:a16="http://schemas.microsoft.com/office/drawing/2014/main" val="20000"/>
                    </a:ext>
                  </a:extLst>
                </a:gridCol>
                <a:gridCol w="6266871">
                  <a:extLst>
                    <a:ext uri="{9D8B030D-6E8A-4147-A177-3AD203B41FA5}">
                      <a16:colId xmlns="" xmlns:a16="http://schemas.microsoft.com/office/drawing/2014/main" val="20001"/>
                    </a:ext>
                  </a:extLst>
                </a:gridCol>
              </a:tblGrid>
              <a:tr h="468647">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值</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tc>
                  <a:txBody>
                    <a:bodyPr/>
                    <a:lstStyle/>
                    <a:p>
                      <a:pPr algn="ctr" fontAlgn="base"/>
                      <a:r>
                        <a:rPr lang="zh-CN" altLang="en-US" sz="2800" b="1" dirty="0">
                          <a:solidFill>
                            <a:srgbClr val="000000"/>
                          </a:solidFill>
                          <a:effectLst/>
                          <a:latin typeface="微软雅黑" panose="020B0503020204020204" pitchFamily="34" charset="-122"/>
                          <a:ea typeface="微软雅黑" panose="020B0503020204020204" pitchFamily="34" charset="-122"/>
                        </a:rPr>
                        <a:t>描述</a:t>
                      </a:r>
                    </a:p>
                  </a:txBody>
                  <a:tcPr marL="57150" marR="142875" marT="47625" marB="476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D5D5D5"/>
                    </a:solidFill>
                  </a:tcPr>
                </a:tc>
                <a:extLst>
                  <a:ext uri="{0D108BD9-81ED-4DB2-BD59-A6C34878D82A}">
                    <a16:rowId xmlns="" xmlns:a16="http://schemas.microsoft.com/office/drawing/2014/main" val="10000"/>
                  </a:ext>
                </a:extLst>
              </a:tr>
              <a:tr h="746224">
                <a:tc>
                  <a:txBody>
                    <a:bodyPr/>
                    <a:lstStyle/>
                    <a:p>
                      <a:pPr fontAlgn="t">
                        <a:lnSpc>
                          <a:spcPts val="4000"/>
                        </a:lnSpc>
                      </a:pPr>
                      <a:r>
                        <a:rPr lang="en-US" sz="2600" u="none" dirty="0">
                          <a:solidFill>
                            <a:srgbClr val="900B09"/>
                          </a:solidFill>
                          <a:effectLst/>
                        </a:rPr>
                        <a:t>transition-property</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规定设置过渡效果的 </a:t>
                      </a:r>
                      <a:r>
                        <a:rPr lang="en-US" altLang="zh-CN" sz="2600" dirty="0">
                          <a:solidFill>
                            <a:srgbClr val="000000"/>
                          </a:solidFill>
                          <a:effectLst/>
                          <a:latin typeface="微软雅黑" panose="020B0503020204020204" pitchFamily="34" charset="-122"/>
                          <a:ea typeface="微软雅黑" panose="020B0503020204020204" pitchFamily="34" charset="-122"/>
                        </a:rPr>
                        <a:t>CSS </a:t>
                      </a:r>
                      <a:r>
                        <a:rPr lang="zh-CN" altLang="en-US" sz="2600" dirty="0">
                          <a:solidFill>
                            <a:srgbClr val="000000"/>
                          </a:solidFill>
                          <a:effectLst/>
                          <a:latin typeface="微软雅黑" panose="020B0503020204020204" pitchFamily="34" charset="-122"/>
                          <a:ea typeface="微软雅黑" panose="020B0503020204020204" pitchFamily="34" charset="-122"/>
                        </a:rPr>
                        <a:t>属性的名称。</a:t>
                      </a: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1"/>
                  </a:ext>
                </a:extLst>
              </a:tr>
              <a:tr h="728517">
                <a:tc>
                  <a:txBody>
                    <a:bodyPr/>
                    <a:lstStyle/>
                    <a:p>
                      <a:pPr fontAlgn="t">
                        <a:lnSpc>
                          <a:spcPts val="4000"/>
                        </a:lnSpc>
                      </a:pPr>
                      <a:r>
                        <a:rPr lang="en-US" sz="2600" u="none" dirty="0">
                          <a:solidFill>
                            <a:srgbClr val="900B09"/>
                          </a:solidFill>
                          <a:effectLst/>
                        </a:rPr>
                        <a:t>transition-duration</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规定完成过渡效果</a:t>
                      </a:r>
                      <a:r>
                        <a:rPr lang="zh-CN" altLang="en-US" sz="2600" dirty="0" smtClean="0">
                          <a:solidFill>
                            <a:srgbClr val="000000"/>
                          </a:solidFill>
                          <a:effectLst/>
                          <a:latin typeface="微软雅黑" panose="020B0503020204020204" pitchFamily="34" charset="-122"/>
                          <a:ea typeface="微软雅黑" panose="020B0503020204020204" pitchFamily="34" charset="-122"/>
                        </a:rPr>
                        <a:t>需要的时间。默认是 </a:t>
                      </a:r>
                      <a:r>
                        <a:rPr lang="en-US" altLang="zh-CN" sz="2600" dirty="0" smtClean="0">
                          <a:solidFill>
                            <a:srgbClr val="000000"/>
                          </a:solidFill>
                          <a:effectLst/>
                          <a:latin typeface="微软雅黑" panose="020B0503020204020204" pitchFamily="34" charset="-122"/>
                          <a:ea typeface="微软雅黑" panose="020B0503020204020204" pitchFamily="34" charset="-122"/>
                        </a:rPr>
                        <a:t>0</a:t>
                      </a:r>
                      <a:r>
                        <a:rPr lang="zh-CN" altLang="en-US" sz="2600" dirty="0" smtClean="0">
                          <a:solidFill>
                            <a:srgbClr val="000000"/>
                          </a:solidFill>
                          <a:effectLst/>
                          <a:latin typeface="微软雅黑" panose="020B0503020204020204" pitchFamily="34" charset="-122"/>
                          <a:ea typeface="微软雅黑" panose="020B0503020204020204" pitchFamily="34" charset="-122"/>
                        </a:rPr>
                        <a:t>。</a:t>
                      </a:r>
                      <a:endParaRPr lang="zh-CN" altLang="en-US" sz="26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2"/>
                  </a:ext>
                </a:extLst>
              </a:tr>
              <a:tr h="749998">
                <a:tc>
                  <a:txBody>
                    <a:bodyPr/>
                    <a:lstStyle/>
                    <a:p>
                      <a:pPr fontAlgn="t">
                        <a:lnSpc>
                          <a:spcPts val="4000"/>
                        </a:lnSpc>
                      </a:pPr>
                      <a:r>
                        <a:rPr lang="en-US" sz="2600" u="none" dirty="0">
                          <a:solidFill>
                            <a:srgbClr val="900B09"/>
                          </a:solidFill>
                          <a:effectLst/>
                        </a:rPr>
                        <a:t>transition-timing-function</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smtClean="0">
                          <a:solidFill>
                            <a:srgbClr val="000000"/>
                          </a:solidFill>
                          <a:effectLst/>
                          <a:latin typeface="微软雅黑" panose="020B0503020204020204" pitchFamily="34" charset="-122"/>
                          <a:ea typeface="微软雅黑" panose="020B0503020204020204" pitchFamily="34" charset="-122"/>
                        </a:rPr>
                        <a:t>规定过渡效果的时间曲线。默认是 </a:t>
                      </a:r>
                      <a:r>
                        <a:rPr lang="en-US" altLang="zh-CN" sz="2600" dirty="0" smtClean="0">
                          <a:solidFill>
                            <a:srgbClr val="000000"/>
                          </a:solidFill>
                          <a:effectLst/>
                          <a:latin typeface="微软雅黑" panose="020B0503020204020204" pitchFamily="34" charset="-122"/>
                          <a:ea typeface="微软雅黑" panose="020B0503020204020204" pitchFamily="34" charset="-122"/>
                        </a:rPr>
                        <a:t>"ease"</a:t>
                      </a:r>
                      <a:r>
                        <a:rPr lang="zh-CN" altLang="en-US" sz="2600" dirty="0" smtClean="0">
                          <a:solidFill>
                            <a:srgbClr val="000000"/>
                          </a:solidFill>
                          <a:effectLst/>
                          <a:latin typeface="微软雅黑" panose="020B0503020204020204" pitchFamily="34" charset="-122"/>
                          <a:ea typeface="微软雅黑" panose="020B0503020204020204" pitchFamily="34" charset="-122"/>
                        </a:rPr>
                        <a:t>。</a:t>
                      </a:r>
                      <a:endParaRPr lang="zh-CN" altLang="en-US" sz="26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3"/>
                  </a:ext>
                </a:extLst>
              </a:tr>
              <a:tr h="492804">
                <a:tc>
                  <a:txBody>
                    <a:bodyPr/>
                    <a:lstStyle/>
                    <a:p>
                      <a:pPr fontAlgn="t">
                        <a:lnSpc>
                          <a:spcPts val="4000"/>
                        </a:lnSpc>
                      </a:pPr>
                      <a:r>
                        <a:rPr lang="en-US" sz="2600" u="none" dirty="0">
                          <a:solidFill>
                            <a:srgbClr val="900B09"/>
                          </a:solidFill>
                          <a:effectLst/>
                        </a:rPr>
                        <a:t>transition-delay</a:t>
                      </a:r>
                      <a:endParaRPr lang="en-US" sz="2600" u="none" dirty="0">
                        <a:effectLst/>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fontAlgn="t">
                        <a:lnSpc>
                          <a:spcPts val="4000"/>
                        </a:lnSpc>
                      </a:pPr>
                      <a:r>
                        <a:rPr lang="zh-CN" altLang="en-US" sz="2600" dirty="0">
                          <a:solidFill>
                            <a:srgbClr val="000000"/>
                          </a:solidFill>
                          <a:effectLst/>
                          <a:latin typeface="微软雅黑" panose="020B0503020204020204" pitchFamily="34" charset="-122"/>
                          <a:ea typeface="微软雅黑" panose="020B0503020204020204" pitchFamily="34" charset="-122"/>
                        </a:rPr>
                        <a:t>定义过渡效果何时开始</a:t>
                      </a:r>
                      <a:r>
                        <a:rPr lang="zh-CN" altLang="en-US" sz="2600" dirty="0" smtClean="0">
                          <a:solidFill>
                            <a:srgbClr val="000000"/>
                          </a:solidFill>
                          <a:effectLst/>
                          <a:latin typeface="微软雅黑" panose="020B0503020204020204" pitchFamily="34" charset="-122"/>
                          <a:ea typeface="微软雅黑" panose="020B0503020204020204" pitchFamily="34" charset="-122"/>
                        </a:rPr>
                        <a:t>。默认是 </a:t>
                      </a:r>
                      <a:r>
                        <a:rPr lang="en-US" altLang="zh-CN" sz="2600" dirty="0" smtClean="0">
                          <a:solidFill>
                            <a:srgbClr val="000000"/>
                          </a:solidFill>
                          <a:effectLst/>
                          <a:latin typeface="微软雅黑" panose="020B0503020204020204" pitchFamily="34" charset="-122"/>
                          <a:ea typeface="微软雅黑" panose="020B0503020204020204" pitchFamily="34" charset="-122"/>
                        </a:rPr>
                        <a:t>0</a:t>
                      </a:r>
                      <a:r>
                        <a:rPr lang="zh-CN" altLang="en-US" sz="2600" dirty="0" smtClean="0">
                          <a:solidFill>
                            <a:srgbClr val="000000"/>
                          </a:solidFill>
                          <a:effectLst/>
                          <a:latin typeface="微软雅黑" panose="020B0503020204020204" pitchFamily="34" charset="-122"/>
                          <a:ea typeface="微软雅黑" panose="020B0503020204020204" pitchFamily="34" charset="-122"/>
                        </a:rPr>
                        <a:t>。</a:t>
                      </a:r>
                      <a:endParaRPr lang="zh-CN" altLang="en-US" sz="2600" dirty="0">
                        <a:solidFill>
                          <a:srgbClr val="000000"/>
                        </a:solidFill>
                        <a:effectLst/>
                        <a:latin typeface="微软雅黑" panose="020B0503020204020204" pitchFamily="34" charset="-122"/>
                        <a:ea typeface="微软雅黑" panose="020B0503020204020204" pitchFamily="34" charset="-122"/>
                      </a:endParaRPr>
                    </a:p>
                  </a:txBody>
                  <a:tcPr marL="57150" marR="142875" marT="57150" marB="571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559951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定义过渡属性</a:t>
            </a:r>
            <a:endParaRPr lang="zh-CN" altLang="en-US" sz="4000" dirty="0"/>
          </a:p>
        </p:txBody>
      </p:sp>
      <p:sp>
        <p:nvSpPr>
          <p:cNvPr id="2" name="矩形 1"/>
          <p:cNvSpPr/>
          <p:nvPr/>
        </p:nvSpPr>
        <p:spPr>
          <a:xfrm>
            <a:off x="735874" y="1346834"/>
            <a:ext cx="10485120" cy="3931846"/>
          </a:xfrm>
          <a:prstGeom prst="rect">
            <a:avLst/>
          </a:prstGeom>
        </p:spPr>
        <p:txBody>
          <a:bodyPr wrap="square">
            <a:spAutoFit/>
          </a:bodyPr>
          <a:lstStyle/>
          <a:p>
            <a:pPr>
              <a:defRPr/>
            </a:pPr>
            <a:r>
              <a:rPr lang="en-US" altLang="zh-CN" sz="2800" b="1" dirty="0" smtClean="0">
                <a:solidFill>
                  <a:srgbClr val="006600"/>
                </a:solidFill>
                <a:latin typeface="微软雅黑" panose="020B0503020204020204" pitchFamily="34" charset="-122"/>
                <a:ea typeface="微软雅黑" panose="020B0503020204020204" pitchFamily="34" charset="-122"/>
              </a:rPr>
              <a:t>transition-property </a:t>
            </a:r>
            <a:r>
              <a:rPr lang="zh-CN" altLang="en-US" sz="2800" dirty="0" smtClean="0">
                <a:solidFill>
                  <a:srgbClr val="000000"/>
                </a:solidFill>
                <a:latin typeface="微软雅黑" panose="020B0503020204020204" pitchFamily="34" charset="-122"/>
                <a:ea typeface="微软雅黑" panose="020B0503020204020204" pitchFamily="34" charset="-122"/>
              </a:rPr>
              <a:t>指定</a:t>
            </a:r>
            <a:r>
              <a:rPr lang="zh-CN" altLang="en-US" sz="2800" dirty="0">
                <a:solidFill>
                  <a:srgbClr val="000000"/>
                </a:solidFill>
                <a:latin typeface="微软雅黑" panose="020B0503020204020204" pitchFamily="34" charset="-122"/>
                <a:ea typeface="微软雅黑" panose="020B0503020204020204" pitchFamily="34" charset="-122"/>
              </a:rPr>
              <a:t>参与过渡的属性</a:t>
            </a:r>
            <a:r>
              <a:rPr lang="zh-CN" altLang="en-US" sz="2800" dirty="0" smtClean="0">
                <a:solidFill>
                  <a:srgbClr val="000000"/>
                </a:solidFill>
                <a:latin typeface="微软雅黑" panose="020B0503020204020204" pitchFamily="34" charset="-122"/>
                <a:ea typeface="微软雅黑" panose="020B0503020204020204" pitchFamily="34" charset="-122"/>
              </a:rPr>
              <a:t>，语法</a:t>
            </a:r>
            <a:r>
              <a:rPr lang="zh-CN" altLang="en-US" sz="2800" dirty="0">
                <a:solidFill>
                  <a:srgbClr val="000000"/>
                </a:solidFill>
                <a:latin typeface="微软雅黑" panose="020B0503020204020204" pitchFamily="34" charset="-122"/>
                <a:ea typeface="微软雅黑" panose="020B0503020204020204" pitchFamily="34" charset="-122"/>
              </a:rPr>
              <a:t>格式如下</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ts val="3880"/>
              </a:lnSpc>
              <a:spcBef>
                <a:spcPts val="300"/>
              </a:spcBef>
              <a:buFont typeface="Arial" panose="020B0604020202020204" pitchFamily="34" charset="0"/>
              <a:buChar char="•"/>
              <a:defRPr/>
            </a:pPr>
            <a:r>
              <a:rPr lang="en-US" altLang="zh-CN" sz="2600" dirty="0" smtClean="0">
                <a:solidFill>
                  <a:srgbClr val="000000"/>
                </a:solidFill>
                <a:latin typeface="微软雅黑" panose="020B0503020204020204" pitchFamily="34" charset="-122"/>
                <a:ea typeface="微软雅黑" panose="020B0503020204020204" pitchFamily="34" charset="-122"/>
              </a:rPr>
              <a:t>all</a:t>
            </a:r>
            <a:r>
              <a:rPr lang="zh-CN" altLang="en-US" sz="2600" dirty="0">
                <a:solidFill>
                  <a:srgbClr val="000000"/>
                </a:solidFill>
                <a:latin typeface="微软雅黑" panose="020B0503020204020204" pitchFamily="34" charset="-122"/>
                <a:ea typeface="微软雅黑" panose="020B0503020204020204" pitchFamily="34" charset="-122"/>
              </a:rPr>
              <a:t>：默认值，表示所有可以进行过渡</a:t>
            </a:r>
            <a:r>
              <a:rPr lang="zh-CN" altLang="en-US" sz="2600" dirty="0" smtClean="0">
                <a:solidFill>
                  <a:srgbClr val="000000"/>
                </a:solidFill>
                <a:latin typeface="微软雅黑" panose="020B0503020204020204" pitchFamily="34" charset="-122"/>
                <a:ea typeface="微软雅黑" panose="020B0503020204020204" pitchFamily="34" charset="-122"/>
              </a:rPr>
              <a:t>的 </a:t>
            </a:r>
            <a:r>
              <a:rPr lang="en-US" altLang="zh-CN" sz="2600" dirty="0" smtClean="0">
                <a:solidFill>
                  <a:srgbClr val="000000"/>
                </a:solidFill>
                <a:latin typeface="微软雅黑" panose="020B0503020204020204" pitchFamily="34" charset="-122"/>
                <a:ea typeface="微软雅黑" panose="020B0503020204020204" pitchFamily="34" charset="-122"/>
              </a:rPr>
              <a:t>CSS </a:t>
            </a:r>
            <a:r>
              <a:rPr lang="zh-CN" altLang="en-US" sz="2600" dirty="0" smtClean="0">
                <a:solidFill>
                  <a:srgbClr val="000000"/>
                </a:solidFill>
                <a:latin typeface="微软雅黑" panose="020B0503020204020204" pitchFamily="34" charset="-122"/>
                <a:ea typeface="微软雅黑" panose="020B0503020204020204" pitchFamily="34" charset="-122"/>
              </a:rPr>
              <a:t>属性</a:t>
            </a:r>
            <a:r>
              <a:rPr lang="zh-CN" altLang="en-US" sz="2600" dirty="0">
                <a:solidFill>
                  <a:srgbClr val="000000"/>
                </a:solidFill>
                <a:latin typeface="微软雅黑" panose="020B0503020204020204" pitchFamily="34" charset="-122"/>
                <a:ea typeface="微软雅黑" panose="020B0503020204020204" pitchFamily="34" charset="-122"/>
              </a:rPr>
              <a:t>；</a:t>
            </a:r>
          </a:p>
          <a:p>
            <a:pPr marL="457200" indent="-457200">
              <a:lnSpc>
                <a:spcPts val="3880"/>
              </a:lnSpc>
              <a:spcBef>
                <a:spcPts val="300"/>
              </a:spcBef>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none</a:t>
            </a:r>
            <a:r>
              <a:rPr lang="zh-CN" altLang="en-US" sz="2600" dirty="0">
                <a:solidFill>
                  <a:srgbClr val="000000"/>
                </a:solidFill>
                <a:latin typeface="微软雅黑" panose="020B0503020204020204" pitchFamily="34" charset="-122"/>
                <a:ea typeface="微软雅黑" panose="020B0503020204020204" pitchFamily="34" charset="-122"/>
              </a:rPr>
              <a:t>：表示不指定过渡</a:t>
            </a:r>
            <a:r>
              <a:rPr lang="zh-CN" altLang="en-US" sz="2600" dirty="0" smtClean="0">
                <a:solidFill>
                  <a:srgbClr val="000000"/>
                </a:solidFill>
                <a:latin typeface="微软雅黑" panose="020B0503020204020204" pitchFamily="34" charset="-122"/>
                <a:ea typeface="微软雅黑" panose="020B0503020204020204" pitchFamily="34" charset="-122"/>
              </a:rPr>
              <a:t>的 </a:t>
            </a:r>
            <a:r>
              <a:rPr lang="en-US" altLang="zh-CN" sz="2600" dirty="0" smtClean="0">
                <a:solidFill>
                  <a:srgbClr val="000000"/>
                </a:solidFill>
                <a:latin typeface="微软雅黑" panose="020B0503020204020204" pitchFamily="34" charset="-122"/>
                <a:ea typeface="微软雅黑" panose="020B0503020204020204" pitchFamily="34" charset="-122"/>
              </a:rPr>
              <a:t>CSS </a:t>
            </a:r>
            <a:r>
              <a:rPr lang="zh-CN" altLang="en-US" sz="2600" dirty="0" smtClean="0">
                <a:solidFill>
                  <a:srgbClr val="000000"/>
                </a:solidFill>
                <a:latin typeface="微软雅黑" panose="020B0503020204020204" pitchFamily="34" charset="-122"/>
                <a:ea typeface="微软雅黑" panose="020B0503020204020204" pitchFamily="34" charset="-122"/>
              </a:rPr>
              <a:t>属性</a:t>
            </a:r>
            <a:r>
              <a:rPr lang="zh-CN" altLang="en-US" sz="2600" dirty="0">
                <a:solidFill>
                  <a:srgbClr val="000000"/>
                </a:solidFill>
                <a:latin typeface="微软雅黑" panose="020B0503020204020204" pitchFamily="34" charset="-122"/>
                <a:ea typeface="微软雅黑" panose="020B0503020204020204" pitchFamily="34" charset="-122"/>
              </a:rPr>
              <a:t>；</a:t>
            </a:r>
          </a:p>
          <a:p>
            <a:pPr marL="457200" indent="-457200">
              <a:lnSpc>
                <a:spcPts val="3880"/>
              </a:lnSpc>
              <a:spcBef>
                <a:spcPts val="300"/>
              </a:spcBef>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&lt;property&gt;</a:t>
            </a:r>
            <a:r>
              <a:rPr lang="zh-CN" altLang="en-US" sz="2600" dirty="0">
                <a:solidFill>
                  <a:srgbClr val="000000"/>
                </a:solidFill>
                <a:latin typeface="微软雅黑" panose="020B0503020204020204" pitchFamily="34" charset="-122"/>
                <a:ea typeface="微软雅黑" panose="020B0503020204020204" pitchFamily="34" charset="-122"/>
              </a:rPr>
              <a:t>：表示指定要进行过渡</a:t>
            </a:r>
            <a:r>
              <a:rPr lang="zh-CN" altLang="en-US" sz="2600" dirty="0" smtClean="0">
                <a:solidFill>
                  <a:srgbClr val="000000"/>
                </a:solidFill>
                <a:latin typeface="微软雅黑" panose="020B0503020204020204" pitchFamily="34" charset="-122"/>
                <a:ea typeface="微软雅黑" panose="020B0503020204020204" pitchFamily="34" charset="-122"/>
              </a:rPr>
              <a:t>的 </a:t>
            </a:r>
            <a:r>
              <a:rPr lang="en-US" altLang="zh-CN" sz="2600" dirty="0" smtClean="0">
                <a:solidFill>
                  <a:srgbClr val="000000"/>
                </a:solidFill>
                <a:latin typeface="微软雅黑" panose="020B0503020204020204" pitchFamily="34" charset="-122"/>
                <a:ea typeface="微软雅黑" panose="020B0503020204020204" pitchFamily="34" charset="-122"/>
              </a:rPr>
              <a:t>CSS </a:t>
            </a:r>
            <a:r>
              <a:rPr lang="zh-CN" altLang="en-US" sz="2600" dirty="0" smtClean="0">
                <a:solidFill>
                  <a:srgbClr val="000000"/>
                </a:solidFill>
                <a:latin typeface="微软雅黑" panose="020B0503020204020204" pitchFamily="34" charset="-122"/>
                <a:ea typeface="微软雅黑" panose="020B0503020204020204" pitchFamily="34" charset="-122"/>
              </a:rPr>
              <a:t>属性</a:t>
            </a:r>
            <a:r>
              <a:rPr lang="zh-CN" altLang="en-US" sz="2600" dirty="0">
                <a:solidFill>
                  <a:srgbClr val="000000"/>
                </a:solidFill>
                <a:latin typeface="微软雅黑" panose="020B0503020204020204" pitchFamily="34" charset="-122"/>
                <a:ea typeface="微软雅黑" panose="020B0503020204020204" pitchFamily="34" charset="-122"/>
              </a:rPr>
              <a:t>。可以同时指定多个属性值，以逗号“</a:t>
            </a:r>
            <a:r>
              <a:rPr lang="en-US" altLang="zh-CN" sz="2600" dirty="0">
                <a:solidFill>
                  <a:srgbClr val="000000"/>
                </a:solidFill>
                <a:latin typeface="微软雅黑" panose="020B0503020204020204" pitchFamily="34" charset="-122"/>
                <a:ea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rPr>
              <a:t>”进行分隔。</a:t>
            </a:r>
            <a:endParaRPr lang="en-US" altLang="zh-CN" sz="260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3919" y="2252117"/>
            <a:ext cx="10189029" cy="523220"/>
          </a:xfrm>
          <a:prstGeom prst="rect">
            <a:avLst/>
          </a:prstGeom>
          <a:solidFill>
            <a:schemeClr val="bg2"/>
          </a:solidFill>
        </p:spPr>
        <p:txBody>
          <a:bodyPr wrap="square" rtlCol="0">
            <a:spAutoFit/>
          </a:bodyPr>
          <a:lstStyle/>
          <a:p>
            <a:r>
              <a:rPr lang="en-US" altLang="zh-CN" sz="2800" dirty="0" smtClean="0">
                <a:solidFill>
                  <a:srgbClr val="000000"/>
                </a:solidFill>
              </a:rPr>
              <a:t>   transition-property</a:t>
            </a:r>
            <a:r>
              <a:rPr lang="zh-CN" altLang="en-US" sz="2800" dirty="0">
                <a:solidFill>
                  <a:srgbClr val="000000"/>
                </a:solidFill>
              </a:rPr>
              <a:t>：</a:t>
            </a:r>
            <a:r>
              <a:rPr lang="en-US" altLang="zh-CN" sz="2800" dirty="0">
                <a:solidFill>
                  <a:srgbClr val="000000"/>
                </a:solidFill>
              </a:rPr>
              <a:t>all | none | &lt;property&gt;[ ,&lt;property&gt; ]*</a:t>
            </a:r>
          </a:p>
        </p:txBody>
      </p:sp>
    </p:spTree>
    <p:custDataLst>
      <p:tags r:id="rId1"/>
    </p:custDataLst>
    <p:extLst>
      <p:ext uri="{BB962C8B-B14F-4D97-AF65-F5344CB8AC3E}">
        <p14:creationId xmlns:p14="http://schemas.microsoft.com/office/powerpoint/2010/main" val="32848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定义过渡属性</a:t>
            </a:r>
            <a:endParaRPr lang="zh-CN" altLang="en-US" sz="4000" dirty="0"/>
          </a:p>
        </p:txBody>
      </p:sp>
      <p:sp>
        <p:nvSpPr>
          <p:cNvPr id="4" name="文本框 3"/>
          <p:cNvSpPr txBox="1"/>
          <p:nvPr/>
        </p:nvSpPr>
        <p:spPr>
          <a:xfrm>
            <a:off x="609599" y="1337717"/>
            <a:ext cx="10189029" cy="3539430"/>
          </a:xfrm>
          <a:prstGeom prst="rect">
            <a:avLst/>
          </a:prstGeom>
          <a:solidFill>
            <a:schemeClr val="bg2"/>
          </a:solidFill>
        </p:spPr>
        <p:txBody>
          <a:bodyPr wrap="square" rtlCol="0">
            <a:spAutoFit/>
          </a:bodyPr>
          <a:lstStyle/>
          <a:p>
            <a:r>
              <a:rPr lang="en-US" altLang="zh-CN" sz="2800" dirty="0">
                <a:solidFill>
                  <a:srgbClr val="000000"/>
                </a:solidFill>
              </a:rPr>
              <a:t>   div{</a:t>
            </a:r>
          </a:p>
          <a:p>
            <a:r>
              <a:rPr lang="en-US" altLang="zh-CN" sz="2800" dirty="0">
                <a:solidFill>
                  <a:srgbClr val="000000"/>
                </a:solidFill>
              </a:rPr>
              <a:t>	    </a:t>
            </a:r>
            <a:r>
              <a:rPr lang="en-US" altLang="zh-CN" sz="2800" dirty="0" smtClean="0">
                <a:solidFill>
                  <a:srgbClr val="000000"/>
                </a:solidFill>
              </a:rPr>
              <a:t>background-color</a:t>
            </a:r>
            <a:r>
              <a:rPr lang="en-US" altLang="zh-CN" sz="2800" dirty="0">
                <a:solidFill>
                  <a:srgbClr val="000000"/>
                </a:solidFill>
              </a:rPr>
              <a:t>: #ffff00; </a:t>
            </a:r>
          </a:p>
          <a:p>
            <a:r>
              <a:rPr lang="en-US" altLang="zh-CN" sz="2800" dirty="0" smtClean="0">
                <a:solidFill>
                  <a:srgbClr val="000000"/>
                </a:solidFill>
              </a:rPr>
              <a:t>    }</a:t>
            </a:r>
          </a:p>
          <a:p>
            <a:endParaRPr lang="en-US" altLang="zh-CN" sz="2800" dirty="0">
              <a:solidFill>
                <a:srgbClr val="000000"/>
              </a:solidFill>
            </a:endParaRPr>
          </a:p>
          <a:p>
            <a:r>
              <a:rPr lang="en-US" altLang="zh-CN" sz="2800" dirty="0" smtClean="0">
                <a:solidFill>
                  <a:srgbClr val="000000"/>
                </a:solidFill>
              </a:rPr>
              <a:t>   </a:t>
            </a:r>
            <a:r>
              <a:rPr lang="en-US" altLang="zh-CN" sz="2800" dirty="0" err="1" smtClean="0">
                <a:solidFill>
                  <a:srgbClr val="000000"/>
                </a:solidFill>
              </a:rPr>
              <a:t>div:hover</a:t>
            </a:r>
            <a:r>
              <a:rPr lang="en-US" altLang="zh-CN" sz="2800" dirty="0">
                <a:solidFill>
                  <a:srgbClr val="000000"/>
                </a:solidFill>
              </a:rPr>
              <a:t>{</a:t>
            </a:r>
          </a:p>
          <a:p>
            <a:r>
              <a:rPr lang="en-US" altLang="zh-CN" sz="2800" dirty="0">
                <a:solidFill>
                  <a:srgbClr val="000000"/>
                </a:solidFill>
              </a:rPr>
              <a:t>	    </a:t>
            </a:r>
            <a:r>
              <a:rPr lang="en-US" altLang="zh-CN" sz="2800" dirty="0" smtClean="0">
                <a:solidFill>
                  <a:srgbClr val="000000"/>
                </a:solidFill>
              </a:rPr>
              <a:t>background-color</a:t>
            </a:r>
            <a:r>
              <a:rPr lang="en-US" altLang="zh-CN" sz="2800" dirty="0">
                <a:solidFill>
                  <a:srgbClr val="000000"/>
                </a:solidFill>
              </a:rPr>
              <a:t>: #00ffff;</a:t>
            </a:r>
          </a:p>
          <a:p>
            <a:r>
              <a:rPr lang="en-US" altLang="zh-CN" sz="2800" dirty="0">
                <a:solidFill>
                  <a:srgbClr val="000000"/>
                </a:solidFill>
              </a:rPr>
              <a:t>	    </a:t>
            </a:r>
            <a:r>
              <a:rPr lang="en-US" altLang="zh-CN" sz="2800" dirty="0" smtClean="0">
                <a:solidFill>
                  <a:srgbClr val="FF0000"/>
                </a:solidFill>
              </a:rPr>
              <a:t>transition-property</a:t>
            </a:r>
            <a:r>
              <a:rPr lang="en-US" altLang="zh-CN" sz="2800" dirty="0">
                <a:solidFill>
                  <a:srgbClr val="FF0000"/>
                </a:solidFill>
              </a:rPr>
              <a:t>: background-color;</a:t>
            </a:r>
          </a:p>
          <a:p>
            <a:r>
              <a:rPr lang="en-US" altLang="zh-CN" sz="2800" dirty="0" smtClean="0">
                <a:solidFill>
                  <a:srgbClr val="000000"/>
                </a:solidFill>
              </a:rPr>
              <a:t>    }</a:t>
            </a:r>
            <a:endParaRPr lang="en-US" altLang="zh-CN" sz="2800" dirty="0">
              <a:solidFill>
                <a:srgbClr val="000000"/>
              </a:solidFill>
            </a:endParaRPr>
          </a:p>
        </p:txBody>
      </p:sp>
      <p:sp>
        <p:nvSpPr>
          <p:cNvPr id="6" name="矩形 5"/>
          <p:cNvSpPr/>
          <p:nvPr/>
        </p:nvSpPr>
        <p:spPr>
          <a:xfrm>
            <a:off x="7154332" y="5423347"/>
            <a:ext cx="2585964"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smtClean="0">
                <a:solidFill>
                  <a:srgbClr val="000000"/>
                </a:solidFill>
              </a:rPr>
              <a:t>demo17-1</a:t>
            </a:r>
            <a:r>
              <a:rPr lang="en-US" altLang="zh-CN" sz="2800" dirty="0">
                <a:solidFill>
                  <a:srgbClr val="000000"/>
                </a:solidFill>
              </a:rPr>
              <a:t>.</a:t>
            </a:r>
            <a:r>
              <a:rPr lang="en-US" altLang="zh-CN" sz="2800" dirty="0" smtClean="0">
                <a:solidFill>
                  <a:srgbClr val="000000"/>
                </a:solidFill>
              </a:rPr>
              <a:t>html</a:t>
            </a:r>
            <a:endParaRPr lang="zh-CN" altLang="en-US" sz="2800" dirty="0">
              <a:solidFill>
                <a:srgbClr val="000000"/>
              </a:solidFill>
            </a:endParaRPr>
          </a:p>
        </p:txBody>
      </p:sp>
    </p:spTree>
    <p:custDataLst>
      <p:tags r:id="rId1"/>
    </p:custDataLst>
    <p:extLst>
      <p:ext uri="{BB962C8B-B14F-4D97-AF65-F5344CB8AC3E}">
        <p14:creationId xmlns:p14="http://schemas.microsoft.com/office/powerpoint/2010/main" val="1999710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定义过渡时间</a:t>
            </a:r>
            <a:endParaRPr lang="zh-CN" altLang="en-US" sz="4000" dirty="0"/>
          </a:p>
        </p:txBody>
      </p:sp>
      <p:sp>
        <p:nvSpPr>
          <p:cNvPr id="2" name="矩形 1"/>
          <p:cNvSpPr/>
          <p:nvPr/>
        </p:nvSpPr>
        <p:spPr>
          <a:xfrm>
            <a:off x="735874" y="1346834"/>
            <a:ext cx="10485120" cy="3411190"/>
          </a:xfrm>
          <a:prstGeom prst="rect">
            <a:avLst/>
          </a:prstGeom>
        </p:spPr>
        <p:txBody>
          <a:bodyPr wrap="square">
            <a:spAutoFit/>
          </a:bodyPr>
          <a:lstStyle/>
          <a:p>
            <a:pPr>
              <a:lnSpc>
                <a:spcPts val="4000"/>
              </a:lnSpc>
              <a:defRPr/>
            </a:pPr>
            <a:r>
              <a:rPr lang="en-US" altLang="zh-CN" sz="2800" b="1" dirty="0" smtClean="0">
                <a:solidFill>
                  <a:srgbClr val="006600"/>
                </a:solidFill>
                <a:latin typeface="微软雅黑" panose="020B0503020204020204" pitchFamily="34" charset="-122"/>
                <a:ea typeface="微软雅黑" panose="020B0503020204020204" pitchFamily="34" charset="-122"/>
              </a:rPr>
              <a:t>transition-duration </a:t>
            </a:r>
            <a:r>
              <a:rPr lang="zh-CN" altLang="en-US" sz="2800" dirty="0" smtClean="0">
                <a:solidFill>
                  <a:srgbClr val="000000"/>
                </a:solidFill>
                <a:latin typeface="微软雅黑" panose="020B0503020204020204" pitchFamily="34" charset="-122"/>
                <a:ea typeface="微软雅黑" panose="020B0503020204020204" pitchFamily="34" charset="-122"/>
              </a:rPr>
              <a:t>属性指定</a:t>
            </a:r>
            <a:r>
              <a:rPr lang="zh-CN" altLang="en-US" sz="2800" dirty="0">
                <a:solidFill>
                  <a:srgbClr val="000000"/>
                </a:solidFill>
                <a:latin typeface="微软雅黑" panose="020B0503020204020204" pitchFamily="34" charset="-122"/>
                <a:ea typeface="微软雅黑" panose="020B0503020204020204" pitchFamily="34" charset="-122"/>
              </a:rPr>
              <a:t>过渡持续的时间</a:t>
            </a:r>
            <a:r>
              <a:rPr lang="zh-CN" altLang="en-US" sz="2800" dirty="0" smtClean="0">
                <a:solidFill>
                  <a:srgbClr val="000000"/>
                </a:solidFill>
                <a:latin typeface="微软雅黑" panose="020B0503020204020204" pitchFamily="34" charset="-122"/>
                <a:ea typeface="微软雅黑" panose="020B0503020204020204" pitchFamily="34" charset="-122"/>
              </a:rPr>
              <a:t>，即设置从旧属性换到新属性花费的时间</a:t>
            </a:r>
            <a:r>
              <a:rPr lang="zh-CN" altLang="en-US" sz="2800" dirty="0" smtClean="0">
                <a:solidFill>
                  <a:srgbClr val="000000"/>
                </a:solidFill>
                <a:latin typeface="微软雅黑" panose="020B0503020204020204" pitchFamily="34" charset="-122"/>
              </a:rPr>
              <a:t>（</a:t>
            </a:r>
            <a:r>
              <a:rPr lang="zh-CN" altLang="en-US" sz="2800" dirty="0">
                <a:solidFill>
                  <a:srgbClr val="000000"/>
                </a:solidFill>
                <a:latin typeface="微软雅黑" panose="020B0503020204020204" pitchFamily="34" charset="-122"/>
              </a:rPr>
              <a:t>以秒或毫秒计）。</a:t>
            </a:r>
            <a:r>
              <a:rPr lang="zh-CN" altLang="en-US" sz="2800" dirty="0" smtClean="0">
                <a:solidFill>
                  <a:srgbClr val="000000"/>
                </a:solidFill>
                <a:latin typeface="微软雅黑" panose="020B0503020204020204" pitchFamily="34" charset="-122"/>
                <a:ea typeface="微软雅黑" panose="020B0503020204020204" pitchFamily="34" charset="-122"/>
              </a:rPr>
              <a:t>语法</a:t>
            </a:r>
            <a:r>
              <a:rPr lang="zh-CN" altLang="en-US" sz="2800" dirty="0">
                <a:solidFill>
                  <a:srgbClr val="000000"/>
                </a:solidFill>
                <a:latin typeface="微软雅黑" panose="020B0503020204020204" pitchFamily="34" charset="-122"/>
                <a:ea typeface="微软雅黑" panose="020B0503020204020204" pitchFamily="34" charset="-122"/>
              </a:rPr>
              <a:t>格式如下</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ts val="3880"/>
              </a:lnSpc>
              <a:buFont typeface="Arial" panose="020B0604020202020204" pitchFamily="34" charset="0"/>
              <a:buChar char="•"/>
              <a:defRPr/>
            </a:pPr>
            <a:r>
              <a:rPr lang="en-US" altLang="zh-CN" sz="2600" dirty="0">
                <a:solidFill>
                  <a:srgbClr val="000000"/>
                </a:solidFill>
                <a:latin typeface="微软雅黑" panose="020B0503020204020204" pitchFamily="34" charset="-122"/>
                <a:ea typeface="微软雅黑" panose="020B0503020204020204" pitchFamily="34" charset="-122"/>
              </a:rPr>
              <a:t>&lt;time</a:t>
            </a:r>
            <a:r>
              <a:rPr lang="en-US" altLang="zh-CN" sz="2600" dirty="0" smtClean="0">
                <a:solidFill>
                  <a:srgbClr val="000000"/>
                </a:solidFill>
                <a:latin typeface="微软雅黑" panose="020B0503020204020204" pitchFamily="34" charset="-122"/>
                <a:ea typeface="微软雅黑" panose="020B0503020204020204" pitchFamily="34" charset="-122"/>
              </a:rPr>
              <a:t>&gt;</a:t>
            </a:r>
            <a:r>
              <a:rPr lang="zh-CN" altLang="en-US" sz="2600" dirty="0" smtClean="0">
                <a:solidFill>
                  <a:srgbClr val="000000"/>
                </a:solidFill>
                <a:latin typeface="微软雅黑" panose="020B0503020204020204" pitchFamily="34" charset="-122"/>
                <a:ea typeface="微软雅黑" panose="020B0503020204020204" pitchFamily="34" charset="-122"/>
              </a:rPr>
              <a:t>默认</a:t>
            </a:r>
            <a:r>
              <a:rPr lang="zh-CN" altLang="en-US" sz="2600" dirty="0">
                <a:solidFill>
                  <a:srgbClr val="000000"/>
                </a:solidFill>
                <a:latin typeface="微软雅黑" panose="020B0503020204020204" pitchFamily="34" charset="-122"/>
                <a:ea typeface="微软雅黑" panose="020B0503020204020204" pitchFamily="34" charset="-122"/>
              </a:rPr>
              <a:t>值为</a:t>
            </a:r>
            <a:r>
              <a:rPr lang="en-US" altLang="zh-CN" sz="2600" dirty="0">
                <a:solidFill>
                  <a:srgbClr val="000000"/>
                </a:solidFill>
                <a:latin typeface="微软雅黑" panose="020B0503020204020204" pitchFamily="34" charset="-122"/>
                <a:ea typeface="微软雅黑" panose="020B0503020204020204" pitchFamily="34" charset="-122"/>
              </a:rPr>
              <a:t>0</a:t>
            </a:r>
            <a:r>
              <a:rPr lang="zh-CN" altLang="en-US" sz="2600" dirty="0" smtClean="0">
                <a:solidFill>
                  <a:srgbClr val="000000"/>
                </a:solidFill>
                <a:latin typeface="微软雅黑" panose="020B0503020204020204" pitchFamily="34" charset="-122"/>
                <a:ea typeface="微软雅黑" panose="020B0503020204020204" pitchFamily="34" charset="-122"/>
              </a:rPr>
              <a:t>，适用于所有元素以及 </a:t>
            </a:r>
            <a:r>
              <a:rPr lang="en-US" altLang="zh-CN" sz="2600" dirty="0" smtClean="0">
                <a:solidFill>
                  <a:srgbClr val="000000"/>
                </a:solidFill>
                <a:latin typeface="微软雅黑" panose="020B0503020204020204" pitchFamily="34" charset="-122"/>
                <a:ea typeface="微软雅黑" panose="020B0503020204020204" pitchFamily="34" charset="-122"/>
              </a:rPr>
              <a:t>:before </a:t>
            </a:r>
            <a:r>
              <a:rPr lang="zh-CN" altLang="en-US" sz="2600" dirty="0" smtClean="0">
                <a:solidFill>
                  <a:srgbClr val="000000"/>
                </a:solidFill>
                <a:latin typeface="微软雅黑" panose="020B0503020204020204" pitchFamily="34" charset="-122"/>
                <a:ea typeface="微软雅黑" panose="020B0503020204020204" pitchFamily="34" charset="-122"/>
              </a:rPr>
              <a:t>和 </a:t>
            </a:r>
            <a:r>
              <a:rPr lang="en-US" altLang="zh-CN" sz="2600" dirty="0" smtClean="0">
                <a:solidFill>
                  <a:srgbClr val="000000"/>
                </a:solidFill>
                <a:latin typeface="微软雅黑" panose="020B0503020204020204" pitchFamily="34" charset="-122"/>
                <a:ea typeface="微软雅黑" panose="020B0503020204020204" pitchFamily="34" charset="-122"/>
              </a:rPr>
              <a:t>:after</a:t>
            </a:r>
            <a:r>
              <a:rPr lang="zh-CN" altLang="en-US" sz="2600" dirty="0" smtClean="0">
                <a:solidFill>
                  <a:srgbClr val="000000"/>
                </a:solidFill>
                <a:latin typeface="微软雅黑" panose="020B0503020204020204" pitchFamily="34" charset="-122"/>
                <a:ea typeface="微软雅黑" panose="020B0503020204020204" pitchFamily="34" charset="-122"/>
              </a:rPr>
              <a:t>伪元素，如果</a:t>
            </a:r>
            <a:r>
              <a:rPr lang="zh-CN" altLang="en-US" sz="2600" dirty="0">
                <a:solidFill>
                  <a:srgbClr val="000000"/>
                </a:solidFill>
                <a:latin typeface="微软雅黑" panose="020B0503020204020204" pitchFamily="34" charset="-122"/>
                <a:ea typeface="微软雅黑" panose="020B0503020204020204" pitchFamily="34" charset="-122"/>
              </a:rPr>
              <a:t>存在多个属性值，以逗号“</a:t>
            </a:r>
            <a:r>
              <a:rPr lang="en-US" altLang="zh-CN" sz="2600" dirty="0">
                <a:solidFill>
                  <a:srgbClr val="000000"/>
                </a:solidFill>
                <a:latin typeface="微软雅黑" panose="020B0503020204020204" pitchFamily="34" charset="-122"/>
                <a:ea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rPr>
              <a:t>进行分隔。</a:t>
            </a:r>
          </a:p>
        </p:txBody>
      </p:sp>
      <p:sp>
        <p:nvSpPr>
          <p:cNvPr id="4" name="文本框 3"/>
          <p:cNvSpPr txBox="1"/>
          <p:nvPr/>
        </p:nvSpPr>
        <p:spPr>
          <a:xfrm>
            <a:off x="1219744" y="2708745"/>
            <a:ext cx="9517380" cy="523220"/>
          </a:xfrm>
          <a:prstGeom prst="rect">
            <a:avLst/>
          </a:prstGeom>
          <a:solidFill>
            <a:schemeClr val="bg2"/>
          </a:solidFill>
        </p:spPr>
        <p:txBody>
          <a:bodyPr wrap="square" rtlCol="0">
            <a:spAutoFit/>
          </a:bodyPr>
          <a:lstStyle/>
          <a:p>
            <a:r>
              <a:rPr lang="en-US" altLang="zh-CN" sz="2800" dirty="0" smtClean="0">
                <a:solidFill>
                  <a:srgbClr val="000000"/>
                </a:solidFill>
              </a:rPr>
              <a:t>                transition-duration</a:t>
            </a:r>
            <a:r>
              <a:rPr lang="zh-CN" altLang="en-US" sz="2800" dirty="0">
                <a:solidFill>
                  <a:srgbClr val="000000"/>
                </a:solidFill>
              </a:rPr>
              <a:t>：</a:t>
            </a:r>
            <a:r>
              <a:rPr lang="en-US" altLang="zh-CN" sz="2800" dirty="0">
                <a:solidFill>
                  <a:srgbClr val="000000"/>
                </a:solidFill>
              </a:rPr>
              <a:t>&lt;time&gt;[ ,&lt;time&gt; ]*</a:t>
            </a:r>
          </a:p>
        </p:txBody>
      </p:sp>
    </p:spTree>
    <p:custDataLst>
      <p:tags r:id="rId1"/>
    </p:custDataLst>
    <p:extLst>
      <p:ext uri="{BB962C8B-B14F-4D97-AF65-F5344CB8AC3E}">
        <p14:creationId xmlns:p14="http://schemas.microsoft.com/office/powerpoint/2010/main" val="984258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custDataLst>
              <p:tags r:id="rId2"/>
            </p:custDataLst>
          </p:nvPr>
        </p:nvSpPr>
        <p:spPr/>
        <p:txBody>
          <a:bodyPr>
            <a:normAutofit/>
          </a:bodyPr>
          <a:lstStyle/>
          <a:p>
            <a:r>
              <a:rPr lang="zh-CN" altLang="en-US" sz="4000" dirty="0" smtClean="0"/>
              <a:t>定义过渡延迟时间</a:t>
            </a:r>
            <a:endParaRPr lang="zh-CN" altLang="en-US" sz="4000" dirty="0"/>
          </a:p>
        </p:txBody>
      </p:sp>
      <p:sp>
        <p:nvSpPr>
          <p:cNvPr id="2" name="矩形 1"/>
          <p:cNvSpPr/>
          <p:nvPr/>
        </p:nvSpPr>
        <p:spPr>
          <a:xfrm>
            <a:off x="735874" y="1346834"/>
            <a:ext cx="10485120" cy="4488408"/>
          </a:xfrm>
          <a:prstGeom prst="rect">
            <a:avLst/>
          </a:prstGeom>
        </p:spPr>
        <p:txBody>
          <a:bodyPr wrap="square">
            <a:spAutoFit/>
          </a:bodyPr>
          <a:lstStyle/>
          <a:p>
            <a:pPr>
              <a:lnSpc>
                <a:spcPts val="4000"/>
              </a:lnSpc>
              <a:defRPr/>
            </a:pPr>
            <a:r>
              <a:rPr lang="en-US" altLang="zh-CN" sz="2800" b="1" dirty="0" smtClean="0">
                <a:solidFill>
                  <a:srgbClr val="006600"/>
                </a:solidFill>
                <a:latin typeface="微软雅黑" panose="020B0503020204020204" pitchFamily="34" charset="-122"/>
                <a:ea typeface="微软雅黑" panose="020B0503020204020204" pitchFamily="34" charset="-122"/>
              </a:rPr>
              <a:t>transition-delay </a:t>
            </a:r>
            <a:r>
              <a:rPr lang="zh-CN" altLang="en-US" sz="2800" dirty="0">
                <a:solidFill>
                  <a:srgbClr val="000000"/>
                </a:solidFill>
                <a:latin typeface="微软雅黑" panose="020B0503020204020204" pitchFamily="34" charset="-122"/>
              </a:rPr>
              <a:t>属性规定在过渡效果开始之前需要等待的时间，以秒或毫秒</a:t>
            </a:r>
            <a:r>
              <a:rPr lang="zh-CN" altLang="en-US" sz="2800" dirty="0" smtClean="0">
                <a:solidFill>
                  <a:srgbClr val="000000"/>
                </a:solidFill>
                <a:latin typeface="微软雅黑" panose="020B0503020204020204" pitchFamily="34" charset="-122"/>
              </a:rPr>
              <a:t>计。</a:t>
            </a:r>
            <a:r>
              <a:rPr lang="zh-CN" altLang="en-US" sz="2800" dirty="0" smtClean="0">
                <a:solidFill>
                  <a:srgbClr val="000000"/>
                </a:solidFill>
                <a:latin typeface="微软雅黑" panose="020B0503020204020204" pitchFamily="34" charset="-122"/>
                <a:ea typeface="微软雅黑" panose="020B0503020204020204" pitchFamily="34" charset="-122"/>
              </a:rPr>
              <a:t>语法</a:t>
            </a:r>
            <a:r>
              <a:rPr lang="zh-CN" altLang="en-US" sz="2800" dirty="0">
                <a:solidFill>
                  <a:srgbClr val="000000"/>
                </a:solidFill>
                <a:latin typeface="微软雅黑" panose="020B0503020204020204" pitchFamily="34" charset="-122"/>
                <a:ea typeface="微软雅黑" panose="020B0503020204020204" pitchFamily="34" charset="-122"/>
              </a:rPr>
              <a:t>格式如下：</a:t>
            </a:r>
          </a:p>
          <a:p>
            <a:pPr>
              <a:defRPr/>
            </a:pPr>
            <a:endParaRPr lang="en-US" altLang="zh-CN" sz="2800" dirty="0">
              <a:solidFill>
                <a:srgbClr val="000000"/>
              </a:solidFill>
              <a:latin typeface="微软雅黑" panose="020B0503020204020204" pitchFamily="34" charset="-122"/>
              <a:ea typeface="微软雅黑" panose="020B0503020204020204" pitchFamily="34" charset="-122"/>
            </a:endParaRPr>
          </a:p>
          <a:p>
            <a:pPr>
              <a:defRPr/>
            </a:pP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457200" indent="-457200">
              <a:lnSpc>
                <a:spcPts val="3880"/>
              </a:lnSpc>
              <a:spcAft>
                <a:spcPts val="600"/>
              </a:spcAft>
              <a:buFont typeface="Arial" panose="020B0604020202020204" pitchFamily="34" charset="0"/>
              <a:buChar char="•"/>
              <a:defRPr/>
            </a:pPr>
            <a:r>
              <a:rPr lang="zh-CN" altLang="en-US" sz="2600" dirty="0" smtClean="0">
                <a:solidFill>
                  <a:srgbClr val="000000"/>
                </a:solidFill>
                <a:latin typeface="微软雅黑" panose="020B0503020204020204" pitchFamily="34" charset="-122"/>
                <a:ea typeface="微软雅黑" panose="020B0503020204020204" pitchFamily="34" charset="-122"/>
              </a:rPr>
              <a:t>默认</a:t>
            </a:r>
            <a:r>
              <a:rPr lang="zh-CN" altLang="en-US" sz="2600" dirty="0">
                <a:solidFill>
                  <a:srgbClr val="000000"/>
                </a:solidFill>
                <a:latin typeface="微软雅黑" panose="020B0503020204020204" pitchFamily="34" charset="-122"/>
                <a:ea typeface="微软雅黑" panose="020B0503020204020204" pitchFamily="34" charset="-122"/>
              </a:rPr>
              <a:t>值为</a:t>
            </a:r>
            <a:r>
              <a:rPr lang="en-US" altLang="zh-CN" sz="2600" dirty="0">
                <a:solidFill>
                  <a:srgbClr val="000000"/>
                </a:solidFill>
                <a:latin typeface="微软雅黑" panose="020B0503020204020204" pitchFamily="34" charset="-122"/>
                <a:ea typeface="微软雅黑" panose="020B0503020204020204" pitchFamily="34" charset="-122"/>
              </a:rPr>
              <a:t>0</a:t>
            </a:r>
            <a:r>
              <a:rPr lang="zh-CN" altLang="en-US" sz="2600" dirty="0" smtClean="0">
                <a:solidFill>
                  <a:srgbClr val="000000"/>
                </a:solidFill>
                <a:latin typeface="微软雅黑" panose="020B0503020204020204" pitchFamily="34" charset="-122"/>
                <a:ea typeface="微软雅黑" panose="020B0503020204020204" pitchFamily="34" charset="-122"/>
              </a:rPr>
              <a:t>，适用于所有元素以及</a:t>
            </a:r>
            <a:r>
              <a:rPr lang="en-US" altLang="zh-CN" sz="2600" dirty="0" smtClean="0">
                <a:solidFill>
                  <a:srgbClr val="000000"/>
                </a:solidFill>
                <a:latin typeface="微软雅黑" panose="020B0503020204020204" pitchFamily="34" charset="-122"/>
                <a:ea typeface="微软雅黑" panose="020B0503020204020204" pitchFamily="34" charset="-122"/>
              </a:rPr>
              <a:t>:before </a:t>
            </a:r>
            <a:r>
              <a:rPr lang="zh-CN" altLang="en-US" sz="2600" dirty="0" smtClean="0">
                <a:solidFill>
                  <a:srgbClr val="000000"/>
                </a:solidFill>
                <a:latin typeface="微软雅黑" panose="020B0503020204020204" pitchFamily="34" charset="-122"/>
                <a:ea typeface="微软雅黑" panose="020B0503020204020204" pitchFamily="34" charset="-122"/>
              </a:rPr>
              <a:t>和 </a:t>
            </a:r>
            <a:r>
              <a:rPr lang="en-US" altLang="zh-CN" sz="2600" dirty="0" smtClean="0">
                <a:solidFill>
                  <a:srgbClr val="000000"/>
                </a:solidFill>
                <a:latin typeface="微软雅黑" panose="020B0503020204020204" pitchFamily="34" charset="-122"/>
                <a:ea typeface="微软雅黑" panose="020B0503020204020204" pitchFamily="34" charset="-122"/>
              </a:rPr>
              <a:t>:after</a:t>
            </a:r>
            <a:r>
              <a:rPr lang="zh-CN" altLang="en-US" sz="2600" dirty="0" smtClean="0">
                <a:solidFill>
                  <a:srgbClr val="000000"/>
                </a:solidFill>
                <a:latin typeface="微软雅黑" panose="020B0503020204020204" pitchFamily="34" charset="-122"/>
                <a:ea typeface="微软雅黑" panose="020B0503020204020204" pitchFamily="34" charset="-122"/>
              </a:rPr>
              <a:t>伪元素</a:t>
            </a:r>
            <a:r>
              <a:rPr lang="zh-CN" altLang="en-US" sz="2600" dirty="0" smtClean="0">
                <a:solidFill>
                  <a:srgbClr val="000000"/>
                </a:solidFill>
                <a:latin typeface="微软雅黑" panose="020B0503020204020204" pitchFamily="34" charset="-122"/>
              </a:rPr>
              <a:t>。</a:t>
            </a:r>
            <a:endParaRPr lang="en-US" altLang="zh-CN" sz="2600" dirty="0" smtClean="0">
              <a:solidFill>
                <a:srgbClr val="000000"/>
              </a:solidFill>
              <a:latin typeface="微软雅黑" panose="020B0503020204020204" pitchFamily="34" charset="-122"/>
            </a:endParaRPr>
          </a:p>
          <a:p>
            <a:pPr marL="457200" indent="-457200">
              <a:lnSpc>
                <a:spcPts val="3880"/>
              </a:lnSpc>
              <a:spcAft>
                <a:spcPts val="600"/>
              </a:spcAft>
              <a:buFont typeface="Arial" panose="020B0604020202020204" pitchFamily="34" charset="0"/>
              <a:buChar char="•"/>
              <a:defRPr/>
            </a:pPr>
            <a:r>
              <a:rPr lang="zh-CN" altLang="en-US" sz="2600" dirty="0" smtClean="0">
                <a:solidFill>
                  <a:srgbClr val="000000"/>
                </a:solidFill>
                <a:latin typeface="微软雅黑" panose="020B0503020204020204" pitchFamily="34" charset="-122"/>
                <a:ea typeface="微软雅黑" panose="020B0503020204020204" pitchFamily="34" charset="-122"/>
              </a:rPr>
              <a:t>设置时间可以为正整数、负整数和</a:t>
            </a:r>
            <a:r>
              <a:rPr lang="en-US" altLang="zh-CN" sz="2600" dirty="0" smtClean="0">
                <a:solidFill>
                  <a:srgbClr val="000000"/>
                </a:solidFill>
                <a:latin typeface="微软雅黑" panose="020B0503020204020204" pitchFamily="34" charset="-122"/>
                <a:ea typeface="微软雅黑" panose="020B0503020204020204" pitchFamily="34" charset="-122"/>
              </a:rPr>
              <a:t>0</a:t>
            </a:r>
            <a:r>
              <a:rPr lang="zh-CN" altLang="en-US" sz="2600" dirty="0" smtClean="0">
                <a:solidFill>
                  <a:srgbClr val="000000"/>
                </a:solidFill>
                <a:latin typeface="微软雅黑" panose="020B0503020204020204" pitchFamily="34" charset="-122"/>
                <a:ea typeface="微软雅黑" panose="020B0503020204020204" pitchFamily="34" charset="-122"/>
              </a:rPr>
              <a:t>。非零时必须设置单位为秒</a:t>
            </a:r>
            <a:r>
              <a:rPr lang="en-US" altLang="zh-CN" sz="2600" dirty="0" smtClean="0">
                <a:solidFill>
                  <a:srgbClr val="000000"/>
                </a:solidFill>
                <a:latin typeface="微软雅黑" panose="020B0503020204020204" pitchFamily="34" charset="-122"/>
                <a:ea typeface="微软雅黑" panose="020B0503020204020204" pitchFamily="34" charset="-122"/>
              </a:rPr>
              <a:t>s</a:t>
            </a:r>
            <a:r>
              <a:rPr lang="zh-CN" altLang="en-US" sz="2600" dirty="0" smtClean="0">
                <a:solidFill>
                  <a:srgbClr val="000000"/>
                </a:solidFill>
                <a:latin typeface="微软雅黑" panose="020B0503020204020204" pitchFamily="34" charset="-122"/>
                <a:ea typeface="微软雅黑" panose="020B0503020204020204" pitchFamily="34" charset="-122"/>
              </a:rPr>
              <a:t>或者毫秒</a:t>
            </a:r>
            <a:r>
              <a:rPr lang="en-US" altLang="zh-CN" sz="2600" dirty="0" err="1" smtClean="0">
                <a:solidFill>
                  <a:srgbClr val="000000"/>
                </a:solidFill>
                <a:latin typeface="微软雅黑" panose="020B0503020204020204" pitchFamily="34" charset="-122"/>
                <a:ea typeface="微软雅黑" panose="020B0503020204020204" pitchFamily="34" charset="-122"/>
              </a:rPr>
              <a:t>ms</a:t>
            </a:r>
            <a:r>
              <a:rPr lang="zh-CN" altLang="en-US" sz="2600" dirty="0" smtClean="0">
                <a:solidFill>
                  <a:srgbClr val="000000"/>
                </a:solidFill>
                <a:latin typeface="微软雅黑" panose="020B0503020204020204" pitchFamily="34" charset="-122"/>
                <a:ea typeface="微软雅黑" panose="020B0503020204020204" pitchFamily="34" charset="-122"/>
              </a:rPr>
              <a:t>。为负数时过渡的动作会从该时间点开始显示，之前的动作被截断；为正数的时候，过渡的动作会延迟触发。</a:t>
            </a:r>
            <a:endParaRPr lang="en-US" altLang="zh-CN" sz="2600" dirty="0" smtClean="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19744" y="2708745"/>
            <a:ext cx="9517380" cy="523220"/>
          </a:xfrm>
          <a:prstGeom prst="rect">
            <a:avLst/>
          </a:prstGeom>
          <a:solidFill>
            <a:schemeClr val="bg2"/>
          </a:solidFill>
        </p:spPr>
        <p:txBody>
          <a:bodyPr wrap="square" rtlCol="0">
            <a:spAutoFit/>
          </a:bodyPr>
          <a:lstStyle/>
          <a:p>
            <a:r>
              <a:rPr lang="en-US" altLang="zh-CN" sz="2800" dirty="0" smtClean="0">
                <a:solidFill>
                  <a:srgbClr val="000000"/>
                </a:solidFill>
              </a:rPr>
              <a:t>                </a:t>
            </a:r>
            <a:r>
              <a:rPr lang="en-US" altLang="zh-CN" sz="2800" dirty="0">
                <a:solidFill>
                  <a:srgbClr val="000000"/>
                </a:solidFill>
              </a:rPr>
              <a:t>transition-delay: </a:t>
            </a:r>
            <a:r>
              <a:rPr lang="en-US" altLang="zh-CN" sz="2800" dirty="0" smtClean="0">
                <a:solidFill>
                  <a:srgbClr val="000000"/>
                </a:solidFill>
              </a:rPr>
              <a:t>time</a:t>
            </a:r>
            <a:endParaRPr lang="en-US" altLang="zh-CN" sz="2800" dirty="0">
              <a:solidFill>
                <a:srgbClr val="000000"/>
              </a:solidFill>
            </a:endParaRPr>
          </a:p>
        </p:txBody>
      </p:sp>
    </p:spTree>
    <p:custDataLst>
      <p:tags r:id="rId1"/>
    </p:custDataLst>
    <p:extLst>
      <p:ext uri="{BB962C8B-B14F-4D97-AF65-F5344CB8AC3E}">
        <p14:creationId xmlns:p14="http://schemas.microsoft.com/office/powerpoint/2010/main" val="27198490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9、12、15、22、25、26、28、29"/>
  <p:tag name="KSO_WM_TEMPLATE_CATEGORY" val="custom"/>
  <p:tag name="KSO_WM_TEMPLATE_INDEX" val="160336"/>
  <p:tag name="KSO_WM_TAG_VERSION" val="1.0"/>
  <p:tag name="KSO_WM_SLIDE_ID" val="custom160336_1"/>
  <p:tag name="KSO_WM_SLIDE_INDEX" val="1"/>
  <p:tag name="KSO_WM_SLIDE_ITEM_CNT" val="2"/>
  <p:tag name="KSO_WM_SLIDE_LAYOUT" val="a_b"/>
  <p:tag name="KSO_WM_SLIDE_LAYOUT_CNT" val="1_1"/>
  <p:tag name="KSO_WM_SLIDE_TYPE" val="title"/>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6_6*i*0"/>
  <p:tag name="KSO_WM_TEMPLATE_CATEGORY" val="custom"/>
  <p:tag name="KSO_WM_TEMPLATE_INDEX" val="160336"/>
  <p:tag name="KSO_WM_UNIT_INDEX"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1"/>
  <p:tag name="KSO_WM_UNIT_ID" val="custom160336_6*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1_1"/>
  <p:tag name="KSO_WM_UNIT_ID" val="custom160336_6*l_h_f*1_1_1"/>
  <p:tag name="KSO_WM_UNIT_CLEAR" val="1"/>
  <p:tag name="KSO_WM_UNIT_LAYERLEVEL" val="1_1_1"/>
  <p:tag name="KSO_WM_UNIT_VALUE" val="32"/>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a*1"/>
  <p:tag name="KSO_WM_UNIT_CLEAR" val="1"/>
  <p:tag name="KSO_WM_UNIT_LAYERLEVEL" val="1"/>
  <p:tag name="KSO_WM_UNIT_VALUE" val="32"/>
  <p:tag name="KSO_WM_UNIT_ISCONTENTSTITLE" val="0"/>
  <p:tag name="KSO_WM_UNIT_HIGHLIGHT" val="0"/>
  <p:tag name="KSO_WM_UNIT_COMPATIBLE" val="0"/>
  <p:tag name="KSO_WM_UNIT_PRESET_TEXT_INDEX" val="3"/>
  <p:tag name="KSO_WM_UNIT_PRESET_TEXT_LEN" val="1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b"/>
  <p:tag name="KSO_WM_UNIT_INDEX" val="1"/>
  <p:tag name="KSO_WM_UNIT_ID" val="custom160336_1*b*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4"/>
  <p:tag name="KSO_WM_SLIDE_INDEX" val="4"/>
  <p:tag name="KSO_WM_SLIDE_ITEM_CNT" val="3"/>
  <p:tag name="KSO_WM_SLIDE_LAYOUT" val="a_f_d"/>
  <p:tag name="KSO_WM_SLIDE_LAYOUT_CNT" val="1_1_1"/>
  <p:tag name="KSO_WM_SLIDE_TYPE" val="text"/>
  <p:tag name="KSO_WM_BEAUTIFY_FLAG" val="#wm#"/>
  <p:tag name="KSO_WM_SLIDE_POSITION" val="56*57"/>
  <p:tag name="KSO_WM_SLIDE_SIZE" val="840*426"/>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336_6*i*0"/>
  <p:tag name="KSO_WM_TEMPLATE_CATEGORY" val="custom"/>
  <p:tag name="KSO_WM_TEMPLATE_INDEX" val="160336"/>
  <p:tag name="KSO_WM_UNIT_INDEX" val="0"/>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1"/>
  <p:tag name="KSO_WM_UNIT_ID" val="custom160336_6*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1_1"/>
  <p:tag name="KSO_WM_UNIT_ID" val="custom160336_6*l_h_f*1_1_1"/>
  <p:tag name="KSO_WM_UNIT_CLEAR" val="1"/>
  <p:tag name="KSO_WM_UNIT_LAYERLEVEL" val="1_1_1"/>
  <p:tag name="KSO_WM_UNIT_VALUE" val="32"/>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13"/>
  <p:tag name="KSO_WM_SLIDE_INDEX" val="13"/>
  <p:tag name="KSO_WM_SLIDE_ITEM_CNT" val="2"/>
  <p:tag name="KSO_WM_SLIDE_LAYOUT" val="a_l_f"/>
  <p:tag name="KSO_WM_SLIDE_LAYOUT_CNT" val="1_1_1"/>
  <p:tag name="KSO_WM_SLIDE_TYPE" val="text"/>
  <p:tag name="KSO_WM_BEAUTIFY_FLAG" val="#wm#"/>
  <p:tag name="KSO_WM_SLIDE_POSITION" val="101*174"/>
  <p:tag name="KSO_WM_SLIDE_SIZE" val="660*244"/>
  <p:tag name="KSO_WM_DIAGRAM_GROUP_CODE" val="l1-2"/>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3*a*1"/>
  <p:tag name="KSO_WM_UNIT_CLEAR" val="1"/>
  <p:tag name="KSO_WM_UNIT_LAYERLEVEL" val="1"/>
  <p:tag name="KSO_WM_UNIT_VALUE" val="31"/>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13"/>
  <p:tag name="KSO_WM_SLIDE_INDEX" val="13"/>
  <p:tag name="KSO_WM_SLIDE_ITEM_CNT" val="2"/>
  <p:tag name="KSO_WM_SLIDE_LAYOUT" val="a_l_f"/>
  <p:tag name="KSO_WM_SLIDE_LAYOUT_CNT" val="1_1_1"/>
  <p:tag name="KSO_WM_SLIDE_TYPE" val="text"/>
  <p:tag name="KSO_WM_BEAUTIFY_FLAG" val="#wm#"/>
  <p:tag name="KSO_WM_SLIDE_POSITION" val="101*174"/>
  <p:tag name="KSO_WM_SLIDE_SIZE" val="660*244"/>
  <p:tag name="KSO_WM_DIAGRAM_GROUP_CODE" val="l1-2"/>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3*a*1"/>
  <p:tag name="KSO_WM_UNIT_CLEAR" val="1"/>
  <p:tag name="KSO_WM_UNIT_LAYERLEVEL" val="1"/>
  <p:tag name="KSO_WM_UNIT_VALUE" val="31"/>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
  <p:tag name="KSO_WM_SLIDE_INDEX" val="2"/>
  <p:tag name="KSO_WM_SLIDE_ITEM_CNT" val="1"/>
  <p:tag name="KSO_WM_SLIDE_LAYOUT" val="a_f"/>
  <p:tag name="KSO_WM_SLIDE_LAYOUT_CNT" val="1_1"/>
  <p:tag name="KSO_WM_SLIDE_TYPE" val="text"/>
  <p:tag name="KSO_WM_BEAUTIFY_FLAG" val="#wm#"/>
  <p:tag name="KSO_WM_SLIDE_POSITION" val="109*173"/>
  <p:tag name="KSO_WM_SLIDE_SIZE" val="618*24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13"/>
  <p:tag name="KSO_WM_SLIDE_INDEX" val="13"/>
  <p:tag name="KSO_WM_SLIDE_ITEM_CNT" val="2"/>
  <p:tag name="KSO_WM_SLIDE_LAYOUT" val="a_l_f"/>
  <p:tag name="KSO_WM_SLIDE_LAYOUT_CNT" val="1_1_1"/>
  <p:tag name="KSO_WM_SLIDE_TYPE" val="text"/>
  <p:tag name="KSO_WM_BEAUTIFY_FLAG" val="#wm#"/>
  <p:tag name="KSO_WM_SLIDE_POSITION" val="101*174"/>
  <p:tag name="KSO_WM_SLIDE_SIZE" val="660*244"/>
  <p:tag name="KSO_WM_DIAGRAM_GROUP_CODE" val="l1-2"/>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1"/>
  <p:tag name="KSO_WM_UNIT_ID" val="custom160336_11*l_i*1_1"/>
  <p:tag name="KSO_WM_UNIT_CLEAR" val="1"/>
  <p:tag name="KSO_WM_UNIT_LAYERLEVEL" val="1_1"/>
  <p:tag name="KSO_WM_DIAGRAM_GROUP_CODE" val="l1-1"/>
  <p:tag name="KSO_WM_UNIT_FILL_FORE_SCHEMECOLOR_INDEX" val="5"/>
  <p:tag name="KSO_WM_UNI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3*a*1"/>
  <p:tag name="KSO_WM_UNIT_CLEAR" val="1"/>
  <p:tag name="KSO_WM_UNIT_LAYERLEVEL" val="1"/>
  <p:tag name="KSO_WM_UNIT_VALUE" val="31"/>
  <p:tag name="KSO_WM_UNIT_ISCONTENTSTITLE" val="0"/>
  <p:tag name="KSO_WM_UNIT_HIGHLIGHT" val="0"/>
  <p:tag name="KSO_WM_UNIT_COMPATIBLE" val="0"/>
  <p:tag name="KSO_WM_UNIT_PRESET_TEXT_INDEX" val="3"/>
  <p:tag name="KSO_WM_UNIT_PRESET_TEXT_LEN" val="17"/>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29"/>
  <p:tag name="KSO_WM_SLIDE_INDEX" val="29"/>
  <p:tag name="KSO_WM_SLIDE_ITEM_CNT" val="1"/>
  <p:tag name="KSO_WM_SLIDE_LAYOUT" val="a"/>
  <p:tag name="KSO_WM_SLIDE_LAYOUT_CNT" val="1"/>
  <p:tag name="KSO_WM_SLIDE_TYPE" val="endPage"/>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29*a*1"/>
  <p:tag name="KSO_WM_UNIT_CLEAR" val="1"/>
  <p:tag name="KSO_WM_UNIT_LAYERLEVEL" val="1"/>
  <p:tag name="KSO_WM_UNIT_VALUE" val="8"/>
  <p:tag name="KSO_WM_UNIT_ISCONTENTSTITLE" val="0"/>
  <p:tag name="KSO_WM_UNIT_HIGHLIGHT" val="0"/>
  <p:tag name="KSO_WM_UNIT_COMPATIBLE" val="0"/>
  <p:tag name="KSO_WM_UNIT_PRESET_TEXT" val="THANKYOU"/>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1_1"/>
  <p:tag name="KSO_WM_UNIT_ID" val="custom160336_11*l_h_f*1_1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h_f"/>
  <p:tag name="KSO_WM_UNIT_INDEX" val="1_2_1"/>
  <p:tag name="KSO_WM_UNIT_ID" val="custom160336_11*l_h_f*1_2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l1-1"/>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l_i"/>
  <p:tag name="KSO_WM_UNIT_INDEX" val="1_2"/>
  <p:tag name="KSO_WM_UNIT_ID" val="custom160336_11*l_i*1_2"/>
  <p:tag name="KSO_WM_UNIT_CLEAR" val="1"/>
  <p:tag name="KSO_WM_UNIT_LAYERLEVEL" val="1_1"/>
  <p:tag name="KSO_WM_DIAGRAM_GROUP_CODE" val="l1-1"/>
  <p:tag name="KSO_WM_UNIT_FILL_FORE_SCHEMECOLOR_INDEX" val="6"/>
  <p:tag name="KSO_WM_UNI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336"/>
  <p:tag name="KSO_WM_TAG_VERSION" val="1.0"/>
  <p:tag name="KSO_WM_SLIDE_ID" val="custom160336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heme/theme1.xml><?xml version="1.0" encoding="utf-8"?>
<a:theme xmlns:a="http://schemas.openxmlformats.org/drawingml/2006/main" name="9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008469"/>
      </a:dk2>
      <a:lt2>
        <a:srgbClr val="4D4F53"/>
      </a:lt2>
      <a:accent1>
        <a:srgbClr val="024731"/>
      </a:accent1>
      <a:accent2>
        <a:srgbClr val="A8B400"/>
      </a:accent2>
      <a:accent3>
        <a:srgbClr val="FFFFFF"/>
      </a:accent3>
      <a:accent4>
        <a:srgbClr val="000000"/>
      </a:accent4>
      <a:accent5>
        <a:srgbClr val="AAB1AD"/>
      </a:accent5>
      <a:accent6>
        <a:srgbClr val="98A300"/>
      </a:accent6>
      <a:hlink>
        <a:srgbClr val="69923A"/>
      </a:hlink>
      <a:folHlink>
        <a:srgbClr val="CDE6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1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1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2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_A000120141114A19PWBG">
  <a:themeElements>
    <a:clrScheme name="自定义 129">
      <a:dk1>
        <a:srgbClr val="3D3F41"/>
      </a:dk1>
      <a:lt1>
        <a:srgbClr val="FFFFFF"/>
      </a:lt1>
      <a:dk2>
        <a:srgbClr val="3D3F41"/>
      </a:dk2>
      <a:lt2>
        <a:srgbClr val="EBFFFF"/>
      </a:lt2>
      <a:accent1>
        <a:srgbClr val="5B9BCF"/>
      </a:accent1>
      <a:accent2>
        <a:srgbClr val="A2CE47"/>
      </a:accent2>
      <a:accent3>
        <a:srgbClr val="B65A6B"/>
      </a:accent3>
      <a:accent4>
        <a:srgbClr val="B5307D"/>
      </a:accent4>
      <a:accent5>
        <a:srgbClr val="FFC000"/>
      </a:accent5>
      <a:accent6>
        <a:srgbClr val="F3731E"/>
      </a:accent6>
      <a:hlink>
        <a:srgbClr val="00B0F0"/>
      </a:hlink>
      <a:folHlink>
        <a:srgbClr val="AFB2B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模板修改1</Template>
  <TotalTime>307</TotalTime>
  <Words>1262</Words>
  <Application>Microsoft Office PowerPoint</Application>
  <PresentationFormat>自定义</PresentationFormat>
  <Paragraphs>248</Paragraphs>
  <Slides>29</Slides>
  <Notes>23</Notes>
  <HiddenSlides>0</HiddenSlides>
  <MMClips>0</MMClips>
  <ScaleCrop>false</ScaleCrop>
  <HeadingPairs>
    <vt:vector size="4" baseType="variant">
      <vt:variant>
        <vt:lpstr>主题</vt:lpstr>
      </vt:variant>
      <vt:variant>
        <vt:i4>9</vt:i4>
      </vt:variant>
      <vt:variant>
        <vt:lpstr>幻灯片标题</vt:lpstr>
      </vt:variant>
      <vt:variant>
        <vt:i4>29</vt:i4>
      </vt:variant>
    </vt:vector>
  </HeadingPairs>
  <TitlesOfParts>
    <vt:vector size="38" baseType="lpstr">
      <vt:lpstr>9_A000120141114A19PWBG</vt:lpstr>
      <vt:lpstr>5_A000120141114A19PWBG</vt:lpstr>
      <vt:lpstr>6_A000120141114A19PWBG</vt:lpstr>
      <vt:lpstr>7_A000120141114A19PWBG</vt:lpstr>
      <vt:lpstr>8_A000120141114A19PWBG</vt:lpstr>
      <vt:lpstr>11_A000120141114A19PWBG</vt:lpstr>
      <vt:lpstr>31_A000120141114A19PWBG</vt:lpstr>
      <vt:lpstr>32_A000120141114A19PWBG</vt:lpstr>
      <vt:lpstr>16_A000120141114A19PWBG</vt:lpstr>
      <vt:lpstr>HTML5与CSS3前端开发</vt:lpstr>
      <vt:lpstr>PowerPoint 演示文稿</vt:lpstr>
      <vt:lpstr>PowerPoint 演示文稿</vt:lpstr>
      <vt:lpstr>PowerPoint 演示文稿</vt:lpstr>
      <vt:lpstr>语法</vt:lpstr>
      <vt:lpstr>定义过渡属性</vt:lpstr>
      <vt:lpstr>定义过渡属性</vt:lpstr>
      <vt:lpstr>定义过渡时间</vt:lpstr>
      <vt:lpstr>定义过渡延迟时间</vt:lpstr>
      <vt:lpstr>定义过渡效果</vt:lpstr>
      <vt:lpstr>PowerPoint 演示文稿</vt:lpstr>
      <vt:lpstr>PowerPoint 演示文稿</vt:lpstr>
      <vt:lpstr>语法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@keyframes 规则</vt:lpstr>
      <vt:lpstr>创建关键帧集合</vt:lpstr>
      <vt:lpstr>创建关键帧集合</vt:lpstr>
      <vt:lpstr>创建关键帧集合</vt:lpstr>
      <vt:lpstr>animation</vt:lpstr>
      <vt:lpstr>PowerPoint 演示文稿</vt:lpstr>
      <vt:lpstr>实现多个属性值同时改变的动画</vt:lpstr>
      <vt:lpstr>PowerPoint 演示文稿</vt:lpstr>
      <vt:lpstr>PowerPoint 演示文稿</vt:lpstr>
    </vt:vector>
  </TitlesOfParts>
  <Company>SAGE FRANCE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Atelier Découverte Ligne 100</dc:title>
  <dc:creator>Service Consulting</dc:creator>
  <cp:lastModifiedBy>Mengyi</cp:lastModifiedBy>
  <cp:revision>3217</cp:revision>
  <cp:lastPrinted>2411-12-30T00:00:00Z</cp:lastPrinted>
  <dcterms:created xsi:type="dcterms:W3CDTF">2003-05-12T10:17:00Z</dcterms:created>
  <dcterms:modified xsi:type="dcterms:W3CDTF">2019-05-10T00:59:17Z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